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89" r:id="rId5"/>
    <p:sldId id="258" r:id="rId6"/>
    <p:sldId id="261" r:id="rId7"/>
    <p:sldId id="262" r:id="rId8"/>
    <p:sldId id="263" r:id="rId9"/>
    <p:sldId id="294" r:id="rId10"/>
    <p:sldId id="293" r:id="rId11"/>
    <p:sldId id="295" r:id="rId12"/>
    <p:sldId id="296" r:id="rId13"/>
    <p:sldId id="297" r:id="rId14"/>
    <p:sldId id="298" r:id="rId15"/>
    <p:sldId id="299" r:id="rId16"/>
    <p:sldId id="300" r:id="rId17"/>
    <p:sldId id="301" r:id="rId18"/>
    <p:sldId id="266" r:id="rId19"/>
    <p:sldId id="267" r:id="rId20"/>
    <p:sldId id="268" r:id="rId21"/>
    <p:sldId id="269" r:id="rId22"/>
    <p:sldId id="270" r:id="rId23"/>
    <p:sldId id="271" r:id="rId24"/>
    <p:sldId id="275" r:id="rId25"/>
    <p:sldId id="276" r:id="rId26"/>
    <p:sldId id="272" r:id="rId27"/>
    <p:sldId id="273" r:id="rId28"/>
    <p:sldId id="274" r:id="rId29"/>
    <p:sldId id="282" r:id="rId30"/>
    <p:sldId id="287" r:id="rId31"/>
    <p:sldId id="283" r:id="rId32"/>
    <p:sldId id="284" r:id="rId33"/>
    <p:sldId id="285" r:id="rId34"/>
    <p:sldId id="277" r:id="rId35"/>
    <p:sldId id="279" r:id="rId36"/>
    <p:sldId id="278" r:id="rId37"/>
    <p:sldId id="281" r:id="rId38"/>
    <p:sldId id="280" r:id="rId39"/>
    <p:sldId id="28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ED6431-E756-13B1-1C77-169731ACBC7B}" v="85" dt="2024-04-22T19:32:58.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svg"/><Relationship Id="rId1" Type="http://schemas.openxmlformats.org/officeDocument/2006/relationships/image" Target="../media/image13.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2.svg"/><Relationship Id="rId1" Type="http://schemas.openxmlformats.org/officeDocument/2006/relationships/image" Target="../media/image15.png"/><Relationship Id="rId6" Type="http://schemas.openxmlformats.org/officeDocument/2006/relationships/image" Target="../media/image26.svg"/><Relationship Id="rId5" Type="http://schemas.openxmlformats.org/officeDocument/2006/relationships/image" Target="../media/image17.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svg"/><Relationship Id="rId1" Type="http://schemas.openxmlformats.org/officeDocument/2006/relationships/image" Target="../media/image20.png"/><Relationship Id="rId6" Type="http://schemas.openxmlformats.org/officeDocument/2006/relationships/image" Target="../media/image36.svg"/><Relationship Id="rId5" Type="http://schemas.openxmlformats.org/officeDocument/2006/relationships/image" Target="../media/image22.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svg"/><Relationship Id="rId1" Type="http://schemas.openxmlformats.org/officeDocument/2006/relationships/image" Target="../media/image13.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2.svg"/><Relationship Id="rId1" Type="http://schemas.openxmlformats.org/officeDocument/2006/relationships/image" Target="../media/image15.png"/><Relationship Id="rId6" Type="http://schemas.openxmlformats.org/officeDocument/2006/relationships/image" Target="../media/image26.svg"/><Relationship Id="rId5" Type="http://schemas.openxmlformats.org/officeDocument/2006/relationships/image" Target="../media/image17.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svg"/><Relationship Id="rId1" Type="http://schemas.openxmlformats.org/officeDocument/2006/relationships/image" Target="../media/image20.png"/><Relationship Id="rId6" Type="http://schemas.openxmlformats.org/officeDocument/2006/relationships/image" Target="../media/image36.svg"/><Relationship Id="rId5" Type="http://schemas.openxmlformats.org/officeDocument/2006/relationships/image" Target="../media/image22.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6EEF2-7A6D-45E0-8DDC-8EFC1E90C94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6FC5E9A-89CB-44AD-A4A8-A7BAE2C211D7}">
      <dgm:prSet/>
      <dgm:spPr/>
      <dgm:t>
        <a:bodyPr/>
        <a:lstStyle/>
        <a:p>
          <a:pPr>
            <a:lnSpc>
              <a:spcPct val="100000"/>
            </a:lnSpc>
          </a:pPr>
          <a:r>
            <a:rPr lang="en-US"/>
            <a:t>Comprehensive Needs Assessment - An LEA that receives at least $30,000 in Title IV funds must conduct a comprehensive needs assessment. This assessment must focus on the 3 content areas and include timely and meaningful consultation with stakeholders. </a:t>
          </a:r>
        </a:p>
      </dgm:t>
    </dgm:pt>
    <dgm:pt modelId="{3198963B-3D1C-4777-B820-A628CE394B7F}" type="parTrans" cxnId="{03ED55F4-A740-49B6-B2F4-FB65C885456A}">
      <dgm:prSet/>
      <dgm:spPr/>
      <dgm:t>
        <a:bodyPr/>
        <a:lstStyle/>
        <a:p>
          <a:endParaRPr lang="en-US"/>
        </a:p>
      </dgm:t>
    </dgm:pt>
    <dgm:pt modelId="{E0EF9C17-B74C-4EA2-B574-A8F817966750}" type="sibTrans" cxnId="{03ED55F4-A740-49B6-B2F4-FB65C885456A}">
      <dgm:prSet/>
      <dgm:spPr/>
      <dgm:t>
        <a:bodyPr/>
        <a:lstStyle/>
        <a:p>
          <a:endParaRPr lang="en-US"/>
        </a:p>
      </dgm:t>
    </dgm:pt>
    <dgm:pt modelId="{3B521F19-ABAA-4D9C-99AD-16512AB6A414}">
      <dgm:prSet/>
      <dgm:spPr/>
      <dgm:t>
        <a:bodyPr/>
        <a:lstStyle/>
        <a:p>
          <a:pPr>
            <a:lnSpc>
              <a:spcPct val="100000"/>
            </a:lnSpc>
          </a:pPr>
          <a:r>
            <a:rPr lang="en-US"/>
            <a:t>Prioritization of Distribution of Funds - LEAs, or a consortium of LEAs, must prioritize the distribution of funds to schools served by the LEA based on specific factors, including schools with the greatest need and the highest numbers of students from low-income families. </a:t>
          </a:r>
        </a:p>
      </dgm:t>
    </dgm:pt>
    <dgm:pt modelId="{20DDCA47-6A91-4E19-8B93-DF64065934CB}" type="parTrans" cxnId="{A3BD0044-D852-433B-BE2F-C35CA8AC2923}">
      <dgm:prSet/>
      <dgm:spPr/>
      <dgm:t>
        <a:bodyPr/>
        <a:lstStyle/>
        <a:p>
          <a:endParaRPr lang="en-US"/>
        </a:p>
      </dgm:t>
    </dgm:pt>
    <dgm:pt modelId="{9A1D6F77-3354-4500-BD45-47E32116FCBD}" type="sibTrans" cxnId="{A3BD0044-D852-433B-BE2F-C35CA8AC2923}">
      <dgm:prSet/>
      <dgm:spPr/>
      <dgm:t>
        <a:bodyPr/>
        <a:lstStyle/>
        <a:p>
          <a:endParaRPr lang="en-US"/>
        </a:p>
      </dgm:t>
    </dgm:pt>
    <dgm:pt modelId="{921E95D4-928F-4CBC-9C69-73DAC4ED4270}">
      <dgm:prSet/>
      <dgm:spPr/>
      <dgm:t>
        <a:bodyPr/>
        <a:lstStyle/>
        <a:p>
          <a:pPr>
            <a:lnSpc>
              <a:spcPct val="100000"/>
            </a:lnSpc>
          </a:pPr>
          <a:r>
            <a:rPr lang="en-US"/>
            <a:t>Stakeholder Engagement - During the design and development of applications, an LEA or a consortium of LEAs must engage in consultation with stakeholders in the area served by the LEA. This engagement must be ongoing and continuous. </a:t>
          </a:r>
        </a:p>
      </dgm:t>
    </dgm:pt>
    <dgm:pt modelId="{0F6BBCB9-53BA-47EE-B507-86DD6B7D0745}" type="parTrans" cxnId="{E0D9776C-4101-40DC-8EF4-4FB962EBB49F}">
      <dgm:prSet/>
      <dgm:spPr/>
      <dgm:t>
        <a:bodyPr/>
        <a:lstStyle/>
        <a:p>
          <a:endParaRPr lang="en-US"/>
        </a:p>
      </dgm:t>
    </dgm:pt>
    <dgm:pt modelId="{5908911C-3943-4A2D-8188-F0B6757B59C6}" type="sibTrans" cxnId="{E0D9776C-4101-40DC-8EF4-4FB962EBB49F}">
      <dgm:prSet/>
      <dgm:spPr/>
      <dgm:t>
        <a:bodyPr/>
        <a:lstStyle/>
        <a:p>
          <a:endParaRPr lang="en-US"/>
        </a:p>
      </dgm:t>
    </dgm:pt>
    <dgm:pt modelId="{6223BF05-594B-464E-9035-992649AEC10C}">
      <dgm:prSet/>
      <dgm:spPr/>
      <dgm:t>
        <a:bodyPr/>
        <a:lstStyle/>
        <a:p>
          <a:pPr>
            <a:lnSpc>
              <a:spcPct val="100000"/>
            </a:lnSpc>
          </a:pPr>
          <a:r>
            <a:rPr lang="en-US"/>
            <a:t>Required Stakeholders - Stakeholders to be consulted must include, but are not limited to parents, teachers, students, principals, school leaders, specialized instructional support personnel, and others with relevant expertise.</a:t>
          </a:r>
        </a:p>
      </dgm:t>
    </dgm:pt>
    <dgm:pt modelId="{A5C912AF-F2DB-4CF1-8CE3-5A49A663E6F5}" type="parTrans" cxnId="{9FC26D1C-AA91-4668-96AE-AD7169BB6D18}">
      <dgm:prSet/>
      <dgm:spPr/>
      <dgm:t>
        <a:bodyPr/>
        <a:lstStyle/>
        <a:p>
          <a:endParaRPr lang="en-US"/>
        </a:p>
      </dgm:t>
    </dgm:pt>
    <dgm:pt modelId="{29768FC6-1BFF-435F-9BC0-B4208AEAA139}" type="sibTrans" cxnId="{9FC26D1C-AA91-4668-96AE-AD7169BB6D18}">
      <dgm:prSet/>
      <dgm:spPr/>
      <dgm:t>
        <a:bodyPr/>
        <a:lstStyle/>
        <a:p>
          <a:endParaRPr lang="en-US"/>
        </a:p>
      </dgm:t>
    </dgm:pt>
    <dgm:pt modelId="{F41514F3-49E8-4B29-867E-6DD416704CFD}" type="pres">
      <dgm:prSet presAssocID="{19A6EEF2-7A6D-45E0-8DDC-8EFC1E90C94F}" presName="root" presStyleCnt="0">
        <dgm:presLayoutVars>
          <dgm:dir/>
          <dgm:resizeHandles val="exact"/>
        </dgm:presLayoutVars>
      </dgm:prSet>
      <dgm:spPr/>
      <dgm:t>
        <a:bodyPr/>
        <a:lstStyle/>
        <a:p>
          <a:endParaRPr lang="en-US"/>
        </a:p>
      </dgm:t>
    </dgm:pt>
    <dgm:pt modelId="{CD34D537-B81A-46DB-978E-9EC97B322633}" type="pres">
      <dgm:prSet presAssocID="{E6FC5E9A-89CB-44AD-A4A8-A7BAE2C211D7}" presName="compNode" presStyleCnt="0"/>
      <dgm:spPr/>
    </dgm:pt>
    <dgm:pt modelId="{02C29225-6FB0-4D09-8F11-3E45661C4E35}" type="pres">
      <dgm:prSet presAssocID="{E6FC5E9A-89CB-44AD-A4A8-A7BAE2C211D7}" presName="bgRect" presStyleLbl="bgShp" presStyleIdx="0" presStyleCnt="4"/>
      <dgm:spPr/>
    </dgm:pt>
    <dgm:pt modelId="{9628D6ED-D056-4451-8A8F-30AA58581DAA}" type="pres">
      <dgm:prSet presAssocID="{E6FC5E9A-89CB-44AD-A4A8-A7BAE2C211D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Checkmark"/>
        </a:ext>
      </dgm:extLst>
    </dgm:pt>
    <dgm:pt modelId="{4DFB9895-0F37-4F40-BDCC-1CA432F875E8}" type="pres">
      <dgm:prSet presAssocID="{E6FC5E9A-89CB-44AD-A4A8-A7BAE2C211D7}" presName="spaceRect" presStyleCnt="0"/>
      <dgm:spPr/>
    </dgm:pt>
    <dgm:pt modelId="{986A3962-3FA6-4151-B0EE-7001DA0CEED9}" type="pres">
      <dgm:prSet presAssocID="{E6FC5E9A-89CB-44AD-A4A8-A7BAE2C211D7}" presName="parTx" presStyleLbl="revTx" presStyleIdx="0" presStyleCnt="4">
        <dgm:presLayoutVars>
          <dgm:chMax val="0"/>
          <dgm:chPref val="0"/>
        </dgm:presLayoutVars>
      </dgm:prSet>
      <dgm:spPr/>
      <dgm:t>
        <a:bodyPr/>
        <a:lstStyle/>
        <a:p>
          <a:endParaRPr lang="en-US"/>
        </a:p>
      </dgm:t>
    </dgm:pt>
    <dgm:pt modelId="{A10066C5-91FD-4F38-A3C8-334762CD55D2}" type="pres">
      <dgm:prSet presAssocID="{E0EF9C17-B74C-4EA2-B574-A8F817966750}" presName="sibTrans" presStyleCnt="0"/>
      <dgm:spPr/>
    </dgm:pt>
    <dgm:pt modelId="{978663FF-5BA6-4E6E-BA09-522C4B176995}" type="pres">
      <dgm:prSet presAssocID="{3B521F19-ABAA-4D9C-99AD-16512AB6A414}" presName="compNode" presStyleCnt="0"/>
      <dgm:spPr/>
    </dgm:pt>
    <dgm:pt modelId="{9177BD0F-9695-422B-A3C8-C28DD1A2E504}" type="pres">
      <dgm:prSet presAssocID="{3B521F19-ABAA-4D9C-99AD-16512AB6A414}" presName="bgRect" presStyleLbl="bgShp" presStyleIdx="1" presStyleCnt="4"/>
      <dgm:spPr/>
    </dgm:pt>
    <dgm:pt modelId="{43C5457C-9CE5-4C38-9B1D-349D3D8AA7AA}" type="pres">
      <dgm:prSet presAssocID="{3B521F19-ABAA-4D9C-99AD-16512AB6A414}"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Euro"/>
        </a:ext>
      </dgm:extLst>
    </dgm:pt>
    <dgm:pt modelId="{6F2BD60E-7423-4842-BEF9-65D0EB0CBDF0}" type="pres">
      <dgm:prSet presAssocID="{3B521F19-ABAA-4D9C-99AD-16512AB6A414}" presName="spaceRect" presStyleCnt="0"/>
      <dgm:spPr/>
    </dgm:pt>
    <dgm:pt modelId="{0ED35705-BBB3-4CEA-965D-40E171BC2701}" type="pres">
      <dgm:prSet presAssocID="{3B521F19-ABAA-4D9C-99AD-16512AB6A414}" presName="parTx" presStyleLbl="revTx" presStyleIdx="1" presStyleCnt="4">
        <dgm:presLayoutVars>
          <dgm:chMax val="0"/>
          <dgm:chPref val="0"/>
        </dgm:presLayoutVars>
      </dgm:prSet>
      <dgm:spPr/>
      <dgm:t>
        <a:bodyPr/>
        <a:lstStyle/>
        <a:p>
          <a:endParaRPr lang="en-US"/>
        </a:p>
      </dgm:t>
    </dgm:pt>
    <dgm:pt modelId="{01476F59-D20D-4D85-A24F-A751D655FCB8}" type="pres">
      <dgm:prSet presAssocID="{9A1D6F77-3354-4500-BD45-47E32116FCBD}" presName="sibTrans" presStyleCnt="0"/>
      <dgm:spPr/>
    </dgm:pt>
    <dgm:pt modelId="{980C4975-9EDF-481E-802E-A1519650EBB8}" type="pres">
      <dgm:prSet presAssocID="{921E95D4-928F-4CBC-9C69-73DAC4ED4270}" presName="compNode" presStyleCnt="0"/>
      <dgm:spPr/>
    </dgm:pt>
    <dgm:pt modelId="{2BB5576D-470E-4301-B0A3-BC89034CE80B}" type="pres">
      <dgm:prSet presAssocID="{921E95D4-928F-4CBC-9C69-73DAC4ED4270}" presName="bgRect" presStyleLbl="bgShp" presStyleIdx="2" presStyleCnt="4"/>
      <dgm:spPr/>
    </dgm:pt>
    <dgm:pt modelId="{7417E016-9EE9-4AB2-BC10-4CB078B1A4E8}" type="pres">
      <dgm:prSet presAssocID="{921E95D4-928F-4CBC-9C69-73DAC4ED4270}"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Meeting"/>
        </a:ext>
      </dgm:extLst>
    </dgm:pt>
    <dgm:pt modelId="{8CA25E52-CF6B-479C-B127-E873D286D6B8}" type="pres">
      <dgm:prSet presAssocID="{921E95D4-928F-4CBC-9C69-73DAC4ED4270}" presName="spaceRect" presStyleCnt="0"/>
      <dgm:spPr/>
    </dgm:pt>
    <dgm:pt modelId="{5E517AC1-4017-40D8-B0F4-33E27010982A}" type="pres">
      <dgm:prSet presAssocID="{921E95D4-928F-4CBC-9C69-73DAC4ED4270}" presName="parTx" presStyleLbl="revTx" presStyleIdx="2" presStyleCnt="4">
        <dgm:presLayoutVars>
          <dgm:chMax val="0"/>
          <dgm:chPref val="0"/>
        </dgm:presLayoutVars>
      </dgm:prSet>
      <dgm:spPr/>
      <dgm:t>
        <a:bodyPr/>
        <a:lstStyle/>
        <a:p>
          <a:endParaRPr lang="en-US"/>
        </a:p>
      </dgm:t>
    </dgm:pt>
    <dgm:pt modelId="{23F86F1A-12D3-4801-B980-2B7D4EEB6001}" type="pres">
      <dgm:prSet presAssocID="{5908911C-3943-4A2D-8188-F0B6757B59C6}" presName="sibTrans" presStyleCnt="0"/>
      <dgm:spPr/>
    </dgm:pt>
    <dgm:pt modelId="{DE22DE33-73B0-4116-99DA-FCECE2DE3A42}" type="pres">
      <dgm:prSet presAssocID="{6223BF05-594B-464E-9035-992649AEC10C}" presName="compNode" presStyleCnt="0"/>
      <dgm:spPr/>
    </dgm:pt>
    <dgm:pt modelId="{5D02FF87-7FA9-4F79-8569-E39DC91DC02E}" type="pres">
      <dgm:prSet presAssocID="{6223BF05-594B-464E-9035-992649AEC10C}" presName="bgRect" presStyleLbl="bgShp" presStyleIdx="3" presStyleCnt="4"/>
      <dgm:spPr/>
    </dgm:pt>
    <dgm:pt modelId="{CA017968-7C32-47E0-9BF0-6615DD8E80DD}" type="pres">
      <dgm:prSet presAssocID="{6223BF05-594B-464E-9035-992649AEC10C}"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Classroom"/>
        </a:ext>
      </dgm:extLst>
    </dgm:pt>
    <dgm:pt modelId="{57210542-50D4-48ED-9B27-8DD24B18BDB2}" type="pres">
      <dgm:prSet presAssocID="{6223BF05-594B-464E-9035-992649AEC10C}" presName="spaceRect" presStyleCnt="0"/>
      <dgm:spPr/>
    </dgm:pt>
    <dgm:pt modelId="{C9A100EB-BACC-4362-B064-2BB1279A93E3}" type="pres">
      <dgm:prSet presAssocID="{6223BF05-594B-464E-9035-992649AEC10C}" presName="parTx" presStyleLbl="revTx" presStyleIdx="3" presStyleCnt="4">
        <dgm:presLayoutVars>
          <dgm:chMax val="0"/>
          <dgm:chPref val="0"/>
        </dgm:presLayoutVars>
      </dgm:prSet>
      <dgm:spPr/>
      <dgm:t>
        <a:bodyPr/>
        <a:lstStyle/>
        <a:p>
          <a:endParaRPr lang="en-US"/>
        </a:p>
      </dgm:t>
    </dgm:pt>
  </dgm:ptLst>
  <dgm:cxnLst>
    <dgm:cxn modelId="{9FC26D1C-AA91-4668-96AE-AD7169BB6D18}" srcId="{19A6EEF2-7A6D-45E0-8DDC-8EFC1E90C94F}" destId="{6223BF05-594B-464E-9035-992649AEC10C}" srcOrd="3" destOrd="0" parTransId="{A5C912AF-F2DB-4CF1-8CE3-5A49A663E6F5}" sibTransId="{29768FC6-1BFF-435F-9BC0-B4208AEAA139}"/>
    <dgm:cxn modelId="{A5EAB063-6A1B-4DAA-A852-CA8E19FACABB}" type="presOf" srcId="{3B521F19-ABAA-4D9C-99AD-16512AB6A414}" destId="{0ED35705-BBB3-4CEA-965D-40E171BC2701}" srcOrd="0" destOrd="0" presId="urn:microsoft.com/office/officeart/2018/2/layout/IconVerticalSolidList"/>
    <dgm:cxn modelId="{03ED55F4-A740-49B6-B2F4-FB65C885456A}" srcId="{19A6EEF2-7A6D-45E0-8DDC-8EFC1E90C94F}" destId="{E6FC5E9A-89CB-44AD-A4A8-A7BAE2C211D7}" srcOrd="0" destOrd="0" parTransId="{3198963B-3D1C-4777-B820-A628CE394B7F}" sibTransId="{E0EF9C17-B74C-4EA2-B574-A8F817966750}"/>
    <dgm:cxn modelId="{36A94A5D-66B6-4CA5-8D89-D094DA3DAC3A}" type="presOf" srcId="{19A6EEF2-7A6D-45E0-8DDC-8EFC1E90C94F}" destId="{F41514F3-49E8-4B29-867E-6DD416704CFD}" srcOrd="0" destOrd="0" presId="urn:microsoft.com/office/officeart/2018/2/layout/IconVerticalSolidList"/>
    <dgm:cxn modelId="{BDF38F71-8B24-45E7-8D59-E4006A45D469}" type="presOf" srcId="{E6FC5E9A-89CB-44AD-A4A8-A7BAE2C211D7}" destId="{986A3962-3FA6-4151-B0EE-7001DA0CEED9}" srcOrd="0" destOrd="0" presId="urn:microsoft.com/office/officeart/2018/2/layout/IconVerticalSolidList"/>
    <dgm:cxn modelId="{E0D9776C-4101-40DC-8EF4-4FB962EBB49F}" srcId="{19A6EEF2-7A6D-45E0-8DDC-8EFC1E90C94F}" destId="{921E95D4-928F-4CBC-9C69-73DAC4ED4270}" srcOrd="2" destOrd="0" parTransId="{0F6BBCB9-53BA-47EE-B507-86DD6B7D0745}" sibTransId="{5908911C-3943-4A2D-8188-F0B6757B59C6}"/>
    <dgm:cxn modelId="{39E9B532-13FE-4B7A-AAA8-CA92FCF7FC31}" type="presOf" srcId="{6223BF05-594B-464E-9035-992649AEC10C}" destId="{C9A100EB-BACC-4362-B064-2BB1279A93E3}" srcOrd="0" destOrd="0" presId="urn:microsoft.com/office/officeart/2018/2/layout/IconVerticalSolidList"/>
    <dgm:cxn modelId="{A3BD0044-D852-433B-BE2F-C35CA8AC2923}" srcId="{19A6EEF2-7A6D-45E0-8DDC-8EFC1E90C94F}" destId="{3B521F19-ABAA-4D9C-99AD-16512AB6A414}" srcOrd="1" destOrd="0" parTransId="{20DDCA47-6A91-4E19-8B93-DF64065934CB}" sibTransId="{9A1D6F77-3354-4500-BD45-47E32116FCBD}"/>
    <dgm:cxn modelId="{0FAAF408-2C2A-4C2C-8FE2-2FEDE5A0FA11}" type="presOf" srcId="{921E95D4-928F-4CBC-9C69-73DAC4ED4270}" destId="{5E517AC1-4017-40D8-B0F4-33E27010982A}" srcOrd="0" destOrd="0" presId="urn:microsoft.com/office/officeart/2018/2/layout/IconVerticalSolidList"/>
    <dgm:cxn modelId="{00228244-21FE-4EAA-8480-2C9745E97605}" type="presParOf" srcId="{F41514F3-49E8-4B29-867E-6DD416704CFD}" destId="{CD34D537-B81A-46DB-978E-9EC97B322633}" srcOrd="0" destOrd="0" presId="urn:microsoft.com/office/officeart/2018/2/layout/IconVerticalSolidList"/>
    <dgm:cxn modelId="{0340D4F1-A86D-41C4-B127-378C426F3890}" type="presParOf" srcId="{CD34D537-B81A-46DB-978E-9EC97B322633}" destId="{02C29225-6FB0-4D09-8F11-3E45661C4E35}" srcOrd="0" destOrd="0" presId="urn:microsoft.com/office/officeart/2018/2/layout/IconVerticalSolidList"/>
    <dgm:cxn modelId="{59A3AC1C-E292-49D3-9A53-FDDB216FFAEF}" type="presParOf" srcId="{CD34D537-B81A-46DB-978E-9EC97B322633}" destId="{9628D6ED-D056-4451-8A8F-30AA58581DAA}" srcOrd="1" destOrd="0" presId="urn:microsoft.com/office/officeart/2018/2/layout/IconVerticalSolidList"/>
    <dgm:cxn modelId="{C2E78501-5537-43B6-8E71-921D73CFC4BD}" type="presParOf" srcId="{CD34D537-B81A-46DB-978E-9EC97B322633}" destId="{4DFB9895-0F37-4F40-BDCC-1CA432F875E8}" srcOrd="2" destOrd="0" presId="urn:microsoft.com/office/officeart/2018/2/layout/IconVerticalSolidList"/>
    <dgm:cxn modelId="{86300D35-68AF-4CCB-AFB2-B2A41A0D511B}" type="presParOf" srcId="{CD34D537-B81A-46DB-978E-9EC97B322633}" destId="{986A3962-3FA6-4151-B0EE-7001DA0CEED9}" srcOrd="3" destOrd="0" presId="urn:microsoft.com/office/officeart/2018/2/layout/IconVerticalSolidList"/>
    <dgm:cxn modelId="{2BEA7DC3-E56A-4DAE-81E0-1B125F0AA61C}" type="presParOf" srcId="{F41514F3-49E8-4B29-867E-6DD416704CFD}" destId="{A10066C5-91FD-4F38-A3C8-334762CD55D2}" srcOrd="1" destOrd="0" presId="urn:microsoft.com/office/officeart/2018/2/layout/IconVerticalSolidList"/>
    <dgm:cxn modelId="{B13C66C4-2913-493C-AE21-2849541BCE31}" type="presParOf" srcId="{F41514F3-49E8-4B29-867E-6DD416704CFD}" destId="{978663FF-5BA6-4E6E-BA09-522C4B176995}" srcOrd="2" destOrd="0" presId="urn:microsoft.com/office/officeart/2018/2/layout/IconVerticalSolidList"/>
    <dgm:cxn modelId="{F07C146D-3F95-45D2-905F-23C5A5C8EED2}" type="presParOf" srcId="{978663FF-5BA6-4E6E-BA09-522C4B176995}" destId="{9177BD0F-9695-422B-A3C8-C28DD1A2E504}" srcOrd="0" destOrd="0" presId="urn:microsoft.com/office/officeart/2018/2/layout/IconVerticalSolidList"/>
    <dgm:cxn modelId="{06ED4844-FFE6-4BF3-B882-4192AE739B31}" type="presParOf" srcId="{978663FF-5BA6-4E6E-BA09-522C4B176995}" destId="{43C5457C-9CE5-4C38-9B1D-349D3D8AA7AA}" srcOrd="1" destOrd="0" presId="urn:microsoft.com/office/officeart/2018/2/layout/IconVerticalSolidList"/>
    <dgm:cxn modelId="{42EC0F95-256B-4CC2-88B7-65BF2D6CC920}" type="presParOf" srcId="{978663FF-5BA6-4E6E-BA09-522C4B176995}" destId="{6F2BD60E-7423-4842-BEF9-65D0EB0CBDF0}" srcOrd="2" destOrd="0" presId="urn:microsoft.com/office/officeart/2018/2/layout/IconVerticalSolidList"/>
    <dgm:cxn modelId="{BFF9A698-531B-4B52-A827-5C2E90DAD51B}" type="presParOf" srcId="{978663FF-5BA6-4E6E-BA09-522C4B176995}" destId="{0ED35705-BBB3-4CEA-965D-40E171BC2701}" srcOrd="3" destOrd="0" presId="urn:microsoft.com/office/officeart/2018/2/layout/IconVerticalSolidList"/>
    <dgm:cxn modelId="{AE4F6334-FD36-4893-898B-972DA831D88A}" type="presParOf" srcId="{F41514F3-49E8-4B29-867E-6DD416704CFD}" destId="{01476F59-D20D-4D85-A24F-A751D655FCB8}" srcOrd="3" destOrd="0" presId="urn:microsoft.com/office/officeart/2018/2/layout/IconVerticalSolidList"/>
    <dgm:cxn modelId="{E4744AD3-4C7A-4D48-93F4-D9356EF5C839}" type="presParOf" srcId="{F41514F3-49E8-4B29-867E-6DD416704CFD}" destId="{980C4975-9EDF-481E-802E-A1519650EBB8}" srcOrd="4" destOrd="0" presId="urn:microsoft.com/office/officeart/2018/2/layout/IconVerticalSolidList"/>
    <dgm:cxn modelId="{C99597E4-4599-4F7D-ACE0-AF8019F45AA0}" type="presParOf" srcId="{980C4975-9EDF-481E-802E-A1519650EBB8}" destId="{2BB5576D-470E-4301-B0A3-BC89034CE80B}" srcOrd="0" destOrd="0" presId="urn:microsoft.com/office/officeart/2018/2/layout/IconVerticalSolidList"/>
    <dgm:cxn modelId="{AFB6A95C-AB7E-49A1-9FBC-2EE5274CB7F0}" type="presParOf" srcId="{980C4975-9EDF-481E-802E-A1519650EBB8}" destId="{7417E016-9EE9-4AB2-BC10-4CB078B1A4E8}" srcOrd="1" destOrd="0" presId="urn:microsoft.com/office/officeart/2018/2/layout/IconVerticalSolidList"/>
    <dgm:cxn modelId="{605526F5-0D17-4050-88BA-B6681F76D6D8}" type="presParOf" srcId="{980C4975-9EDF-481E-802E-A1519650EBB8}" destId="{8CA25E52-CF6B-479C-B127-E873D286D6B8}" srcOrd="2" destOrd="0" presId="urn:microsoft.com/office/officeart/2018/2/layout/IconVerticalSolidList"/>
    <dgm:cxn modelId="{03378246-3B00-42E5-B9B7-2AF62B59D6AD}" type="presParOf" srcId="{980C4975-9EDF-481E-802E-A1519650EBB8}" destId="{5E517AC1-4017-40D8-B0F4-33E27010982A}" srcOrd="3" destOrd="0" presId="urn:microsoft.com/office/officeart/2018/2/layout/IconVerticalSolidList"/>
    <dgm:cxn modelId="{61084474-0CE5-4A73-8CB9-E484F2BD9B5B}" type="presParOf" srcId="{F41514F3-49E8-4B29-867E-6DD416704CFD}" destId="{23F86F1A-12D3-4801-B980-2B7D4EEB6001}" srcOrd="5" destOrd="0" presId="urn:microsoft.com/office/officeart/2018/2/layout/IconVerticalSolidList"/>
    <dgm:cxn modelId="{E76809B6-E680-448E-9A1E-B13563546B0C}" type="presParOf" srcId="{F41514F3-49E8-4B29-867E-6DD416704CFD}" destId="{DE22DE33-73B0-4116-99DA-FCECE2DE3A42}" srcOrd="6" destOrd="0" presId="urn:microsoft.com/office/officeart/2018/2/layout/IconVerticalSolidList"/>
    <dgm:cxn modelId="{354D00F2-7AE6-4629-BAED-B8D7ECE75251}" type="presParOf" srcId="{DE22DE33-73B0-4116-99DA-FCECE2DE3A42}" destId="{5D02FF87-7FA9-4F79-8569-E39DC91DC02E}" srcOrd="0" destOrd="0" presId="urn:microsoft.com/office/officeart/2018/2/layout/IconVerticalSolidList"/>
    <dgm:cxn modelId="{EE2ED187-74E2-4C0B-A7FC-AB30AAD33512}" type="presParOf" srcId="{DE22DE33-73B0-4116-99DA-FCECE2DE3A42}" destId="{CA017968-7C32-47E0-9BF0-6615DD8E80DD}" srcOrd="1" destOrd="0" presId="urn:microsoft.com/office/officeart/2018/2/layout/IconVerticalSolidList"/>
    <dgm:cxn modelId="{DE8A4EB3-5595-409F-A5C9-33CEC6BE2C57}" type="presParOf" srcId="{DE22DE33-73B0-4116-99DA-FCECE2DE3A42}" destId="{57210542-50D4-48ED-9B27-8DD24B18BDB2}" srcOrd="2" destOrd="0" presId="urn:microsoft.com/office/officeart/2018/2/layout/IconVerticalSolidList"/>
    <dgm:cxn modelId="{89729738-7F46-4A54-813E-0E3E7AFC89D4}" type="presParOf" srcId="{DE22DE33-73B0-4116-99DA-FCECE2DE3A42}" destId="{C9A100EB-BACC-4362-B064-2BB1279A93E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457F0-ADD1-419E-A56C-F663F7A30A0B}" type="doc">
      <dgm:prSet loTypeId="urn:microsoft.com/office/officeart/2018/2/layout/IconLabelList" loCatId="icon" qsTypeId="urn:microsoft.com/office/officeart/2005/8/quickstyle/simple1" qsCatId="simple" csTypeId="urn:microsoft.com/office/officeart/2005/8/colors/colorful2" csCatId="colorful" phldr="1"/>
      <dgm:spPr/>
      <dgm:t>
        <a:bodyPr/>
        <a:lstStyle/>
        <a:p>
          <a:endParaRPr lang="en-US"/>
        </a:p>
      </dgm:t>
    </dgm:pt>
    <dgm:pt modelId="{1E21AA57-09A5-4619-BDB5-1975B1A5356F}">
      <dgm:prSet/>
      <dgm:spPr/>
      <dgm:t>
        <a:bodyPr/>
        <a:lstStyle/>
        <a:p>
          <a:pPr>
            <a:lnSpc>
              <a:spcPct val="100000"/>
            </a:lnSpc>
          </a:pPr>
          <a:r>
            <a:rPr lang="en-US"/>
            <a:t>An LEA may not use Title IV funds for the cost of activities if the cost of those activities would have otherwise been paid with State or local funds in the absence of Title IV funds. Two presumptions of supplanting are also outlined.</a:t>
          </a:r>
        </a:p>
      </dgm:t>
    </dgm:pt>
    <dgm:pt modelId="{CE8EE3EC-C811-4A89-97DA-107857159260}" type="parTrans" cxnId="{85DFBA14-5C59-4D0D-B093-3F5BC6CBBC6F}">
      <dgm:prSet/>
      <dgm:spPr/>
      <dgm:t>
        <a:bodyPr/>
        <a:lstStyle/>
        <a:p>
          <a:endParaRPr lang="en-US"/>
        </a:p>
      </dgm:t>
    </dgm:pt>
    <dgm:pt modelId="{33962859-B813-41AF-B49A-A8446CA1CFBD}" type="sibTrans" cxnId="{85DFBA14-5C59-4D0D-B093-3F5BC6CBBC6F}">
      <dgm:prSet/>
      <dgm:spPr/>
      <dgm:t>
        <a:bodyPr/>
        <a:lstStyle/>
        <a:p>
          <a:endParaRPr lang="en-US"/>
        </a:p>
      </dgm:t>
    </dgm:pt>
    <dgm:pt modelId="{976A819A-DDA7-48A7-AB77-ED3FF6CFC67D}">
      <dgm:prSet/>
      <dgm:spPr/>
      <dgm:t>
        <a:bodyPr/>
        <a:lstStyle/>
        <a:p>
          <a:pPr>
            <a:lnSpc>
              <a:spcPct val="100000"/>
            </a:lnSpc>
          </a:pPr>
          <a:r>
            <a:rPr lang="en-US"/>
            <a:t>In other words, if you have normally done these activities and paid for them with state or local funds; now you cannot buy them with SSAE funds</a:t>
          </a:r>
        </a:p>
      </dgm:t>
    </dgm:pt>
    <dgm:pt modelId="{4CF6B228-1555-491B-B655-8FDEE5E4E3EA}" type="parTrans" cxnId="{6BB3455D-A97B-4277-A74C-9A7188BF818B}">
      <dgm:prSet/>
      <dgm:spPr/>
      <dgm:t>
        <a:bodyPr/>
        <a:lstStyle/>
        <a:p>
          <a:endParaRPr lang="en-US"/>
        </a:p>
      </dgm:t>
    </dgm:pt>
    <dgm:pt modelId="{E4AA8409-81A9-4E60-920B-0012B86633E0}" type="sibTrans" cxnId="{6BB3455D-A97B-4277-A74C-9A7188BF818B}">
      <dgm:prSet/>
      <dgm:spPr/>
      <dgm:t>
        <a:bodyPr/>
        <a:lstStyle/>
        <a:p>
          <a:endParaRPr lang="en-US"/>
        </a:p>
      </dgm:t>
    </dgm:pt>
    <dgm:pt modelId="{FD5F4233-6D82-4DE8-BFEC-A9E37D150999}" type="pres">
      <dgm:prSet presAssocID="{01F457F0-ADD1-419E-A56C-F663F7A30A0B}" presName="root" presStyleCnt="0">
        <dgm:presLayoutVars>
          <dgm:dir/>
          <dgm:resizeHandles val="exact"/>
        </dgm:presLayoutVars>
      </dgm:prSet>
      <dgm:spPr/>
      <dgm:t>
        <a:bodyPr/>
        <a:lstStyle/>
        <a:p>
          <a:endParaRPr lang="en-US"/>
        </a:p>
      </dgm:t>
    </dgm:pt>
    <dgm:pt modelId="{6096CA1D-A1FA-4F91-842F-E049C86F36A4}" type="pres">
      <dgm:prSet presAssocID="{1E21AA57-09A5-4619-BDB5-1975B1A5356F}" presName="compNode" presStyleCnt="0"/>
      <dgm:spPr/>
    </dgm:pt>
    <dgm:pt modelId="{A4DEAFD4-5DD2-466E-A233-02622B5D02BD}" type="pres">
      <dgm:prSet presAssocID="{1E21AA57-09A5-4619-BDB5-1975B1A5356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Money"/>
        </a:ext>
      </dgm:extLst>
    </dgm:pt>
    <dgm:pt modelId="{8473C3E8-512A-4CD5-B26F-CC13D6032C4C}" type="pres">
      <dgm:prSet presAssocID="{1E21AA57-09A5-4619-BDB5-1975B1A5356F}" presName="spaceRect" presStyleCnt="0"/>
      <dgm:spPr/>
    </dgm:pt>
    <dgm:pt modelId="{402D3A80-61F6-4521-B8DD-96EF2E92E7E6}" type="pres">
      <dgm:prSet presAssocID="{1E21AA57-09A5-4619-BDB5-1975B1A5356F}" presName="textRect" presStyleLbl="revTx" presStyleIdx="0" presStyleCnt="2">
        <dgm:presLayoutVars>
          <dgm:chMax val="1"/>
          <dgm:chPref val="1"/>
        </dgm:presLayoutVars>
      </dgm:prSet>
      <dgm:spPr/>
      <dgm:t>
        <a:bodyPr/>
        <a:lstStyle/>
        <a:p>
          <a:endParaRPr lang="en-US"/>
        </a:p>
      </dgm:t>
    </dgm:pt>
    <dgm:pt modelId="{30578336-B018-4D59-8D22-07D7D1622732}" type="pres">
      <dgm:prSet presAssocID="{33962859-B813-41AF-B49A-A8446CA1CFBD}" presName="sibTrans" presStyleCnt="0"/>
      <dgm:spPr/>
    </dgm:pt>
    <dgm:pt modelId="{73B7C3E0-DCBD-4F01-A77F-8EA6F794466E}" type="pres">
      <dgm:prSet presAssocID="{976A819A-DDA7-48A7-AB77-ED3FF6CFC67D}" presName="compNode" presStyleCnt="0"/>
      <dgm:spPr/>
    </dgm:pt>
    <dgm:pt modelId="{8FA39FBF-4C64-4712-9732-1E4376729910}" type="pres">
      <dgm:prSet presAssocID="{976A819A-DDA7-48A7-AB77-ED3FF6CFC67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Dollar"/>
        </a:ext>
      </dgm:extLst>
    </dgm:pt>
    <dgm:pt modelId="{2F094373-52B3-462C-B39D-26894344E409}" type="pres">
      <dgm:prSet presAssocID="{976A819A-DDA7-48A7-AB77-ED3FF6CFC67D}" presName="spaceRect" presStyleCnt="0"/>
      <dgm:spPr/>
    </dgm:pt>
    <dgm:pt modelId="{054D7116-B585-4B87-BA17-AA59056A5EC1}" type="pres">
      <dgm:prSet presAssocID="{976A819A-DDA7-48A7-AB77-ED3FF6CFC67D}" presName="textRect" presStyleLbl="revTx" presStyleIdx="1" presStyleCnt="2">
        <dgm:presLayoutVars>
          <dgm:chMax val="1"/>
          <dgm:chPref val="1"/>
        </dgm:presLayoutVars>
      </dgm:prSet>
      <dgm:spPr/>
      <dgm:t>
        <a:bodyPr/>
        <a:lstStyle/>
        <a:p>
          <a:endParaRPr lang="en-US"/>
        </a:p>
      </dgm:t>
    </dgm:pt>
  </dgm:ptLst>
  <dgm:cxnLst>
    <dgm:cxn modelId="{6BB3455D-A97B-4277-A74C-9A7188BF818B}" srcId="{01F457F0-ADD1-419E-A56C-F663F7A30A0B}" destId="{976A819A-DDA7-48A7-AB77-ED3FF6CFC67D}" srcOrd="1" destOrd="0" parTransId="{4CF6B228-1555-491B-B655-8FDEE5E4E3EA}" sibTransId="{E4AA8409-81A9-4E60-920B-0012B86633E0}"/>
    <dgm:cxn modelId="{D7A4D927-4584-4100-8B9D-0C9D2B49EA89}" type="presOf" srcId="{01F457F0-ADD1-419E-A56C-F663F7A30A0B}" destId="{FD5F4233-6D82-4DE8-BFEC-A9E37D150999}" srcOrd="0" destOrd="0" presId="urn:microsoft.com/office/officeart/2018/2/layout/IconLabelList"/>
    <dgm:cxn modelId="{85DFBA14-5C59-4D0D-B093-3F5BC6CBBC6F}" srcId="{01F457F0-ADD1-419E-A56C-F663F7A30A0B}" destId="{1E21AA57-09A5-4619-BDB5-1975B1A5356F}" srcOrd="0" destOrd="0" parTransId="{CE8EE3EC-C811-4A89-97DA-107857159260}" sibTransId="{33962859-B813-41AF-B49A-A8446CA1CFBD}"/>
    <dgm:cxn modelId="{19C6763D-4F2E-43F7-8FA7-CB6DDB0BE1B6}" type="presOf" srcId="{976A819A-DDA7-48A7-AB77-ED3FF6CFC67D}" destId="{054D7116-B585-4B87-BA17-AA59056A5EC1}" srcOrd="0" destOrd="0" presId="urn:microsoft.com/office/officeart/2018/2/layout/IconLabelList"/>
    <dgm:cxn modelId="{F178BAB2-9F80-4A0D-B38D-90163ED526AA}" type="presOf" srcId="{1E21AA57-09A5-4619-BDB5-1975B1A5356F}" destId="{402D3A80-61F6-4521-B8DD-96EF2E92E7E6}" srcOrd="0" destOrd="0" presId="urn:microsoft.com/office/officeart/2018/2/layout/IconLabelList"/>
    <dgm:cxn modelId="{2F9CEA8E-37F1-4344-A3FA-A72A20C4488D}" type="presParOf" srcId="{FD5F4233-6D82-4DE8-BFEC-A9E37D150999}" destId="{6096CA1D-A1FA-4F91-842F-E049C86F36A4}" srcOrd="0" destOrd="0" presId="urn:microsoft.com/office/officeart/2018/2/layout/IconLabelList"/>
    <dgm:cxn modelId="{0B413E35-A493-495A-A15B-33D053EBD47F}" type="presParOf" srcId="{6096CA1D-A1FA-4F91-842F-E049C86F36A4}" destId="{A4DEAFD4-5DD2-466E-A233-02622B5D02BD}" srcOrd="0" destOrd="0" presId="urn:microsoft.com/office/officeart/2018/2/layout/IconLabelList"/>
    <dgm:cxn modelId="{58DACB5A-9675-4F7E-BF52-B6FC593CC993}" type="presParOf" srcId="{6096CA1D-A1FA-4F91-842F-E049C86F36A4}" destId="{8473C3E8-512A-4CD5-B26F-CC13D6032C4C}" srcOrd="1" destOrd="0" presId="urn:microsoft.com/office/officeart/2018/2/layout/IconLabelList"/>
    <dgm:cxn modelId="{EC39277D-4CDD-4B17-ACC0-3DA1800DDC57}" type="presParOf" srcId="{6096CA1D-A1FA-4F91-842F-E049C86F36A4}" destId="{402D3A80-61F6-4521-B8DD-96EF2E92E7E6}" srcOrd="2" destOrd="0" presId="urn:microsoft.com/office/officeart/2018/2/layout/IconLabelList"/>
    <dgm:cxn modelId="{DFA7C796-6B02-4EAA-B8A0-9C129F791672}" type="presParOf" srcId="{FD5F4233-6D82-4DE8-BFEC-A9E37D150999}" destId="{30578336-B018-4D59-8D22-07D7D1622732}" srcOrd="1" destOrd="0" presId="urn:microsoft.com/office/officeart/2018/2/layout/IconLabelList"/>
    <dgm:cxn modelId="{2D66A1B1-317D-41B9-92CF-71F8008E9F4A}" type="presParOf" srcId="{FD5F4233-6D82-4DE8-BFEC-A9E37D150999}" destId="{73B7C3E0-DCBD-4F01-A77F-8EA6F794466E}" srcOrd="2" destOrd="0" presId="urn:microsoft.com/office/officeart/2018/2/layout/IconLabelList"/>
    <dgm:cxn modelId="{4DDB4B6E-5B46-416B-8CF8-F826D851FC59}" type="presParOf" srcId="{73B7C3E0-DCBD-4F01-A77F-8EA6F794466E}" destId="{8FA39FBF-4C64-4712-9732-1E4376729910}" srcOrd="0" destOrd="0" presId="urn:microsoft.com/office/officeart/2018/2/layout/IconLabelList"/>
    <dgm:cxn modelId="{159C1A84-CBD7-4BE3-BB61-C69ECE04F038}" type="presParOf" srcId="{73B7C3E0-DCBD-4F01-A77F-8EA6F794466E}" destId="{2F094373-52B3-462C-B39D-26894344E409}" srcOrd="1" destOrd="0" presId="urn:microsoft.com/office/officeart/2018/2/layout/IconLabelList"/>
    <dgm:cxn modelId="{BEB21F91-A6C5-4BE2-B366-1253975E2136}" type="presParOf" srcId="{73B7C3E0-DCBD-4F01-A77F-8EA6F794466E}" destId="{054D7116-B585-4B87-BA17-AA59056A5EC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A6587-1992-4EAE-AF18-C7A3F700F37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93AA5F3-4BBF-4D98-9FD3-6C60D1A06B26}">
      <dgm:prSet/>
      <dgm:spPr/>
      <dgm:t>
        <a:bodyPr/>
        <a:lstStyle/>
        <a:p>
          <a:pPr>
            <a:lnSpc>
              <a:spcPct val="100000"/>
            </a:lnSpc>
          </a:pPr>
          <a:r>
            <a:rPr lang="en-US"/>
            <a:t>Well-defined measurable goals with implementation timelines</a:t>
          </a:r>
        </a:p>
      </dgm:t>
    </dgm:pt>
    <dgm:pt modelId="{2CCCF3E4-2345-412C-B195-F248DAB8C75A}" type="parTrans" cxnId="{9B955B38-3B77-4706-B43E-20C303071D2E}">
      <dgm:prSet/>
      <dgm:spPr/>
      <dgm:t>
        <a:bodyPr/>
        <a:lstStyle/>
        <a:p>
          <a:endParaRPr lang="en-US"/>
        </a:p>
      </dgm:t>
    </dgm:pt>
    <dgm:pt modelId="{C462BC8A-8980-444D-88B5-B1AE41920FAA}" type="sibTrans" cxnId="{9B955B38-3B77-4706-B43E-20C303071D2E}">
      <dgm:prSet/>
      <dgm:spPr/>
      <dgm:t>
        <a:bodyPr/>
        <a:lstStyle/>
        <a:p>
          <a:endParaRPr lang="en-US"/>
        </a:p>
      </dgm:t>
    </dgm:pt>
    <dgm:pt modelId="{C9F8887A-5816-4816-B046-D1135DCA2F9D}">
      <dgm:prSet/>
      <dgm:spPr/>
      <dgm:t>
        <a:bodyPr/>
        <a:lstStyle/>
        <a:p>
          <a:pPr>
            <a:lnSpc>
              <a:spcPct val="100000"/>
            </a:lnSpc>
          </a:pPr>
          <a:r>
            <a:rPr lang="en-US"/>
            <a:t>Clearly outlined roles and responsibilities for people involved</a:t>
          </a:r>
        </a:p>
      </dgm:t>
    </dgm:pt>
    <dgm:pt modelId="{82DCB68C-91F2-4861-A09F-A3F8176D3F95}" type="parTrans" cxnId="{FF9CFFCD-8BCF-4969-BB87-5245D29F356D}">
      <dgm:prSet/>
      <dgm:spPr/>
      <dgm:t>
        <a:bodyPr/>
        <a:lstStyle/>
        <a:p>
          <a:endParaRPr lang="en-US"/>
        </a:p>
      </dgm:t>
    </dgm:pt>
    <dgm:pt modelId="{A3B8CC3F-1A12-4103-A52E-BBBFA9952FDF}" type="sibTrans" cxnId="{FF9CFFCD-8BCF-4969-BB87-5245D29F356D}">
      <dgm:prSet/>
      <dgm:spPr/>
      <dgm:t>
        <a:bodyPr/>
        <a:lstStyle/>
        <a:p>
          <a:endParaRPr lang="en-US"/>
        </a:p>
      </dgm:t>
    </dgm:pt>
    <dgm:pt modelId="{A07FD097-50DC-40C6-A470-57CE5B84ABEF}">
      <dgm:prSet/>
      <dgm:spPr/>
      <dgm:t>
        <a:bodyPr/>
        <a:lstStyle/>
        <a:p>
          <a:pPr>
            <a:lnSpc>
              <a:spcPct val="100000"/>
            </a:lnSpc>
          </a:pPr>
          <a:r>
            <a:rPr lang="en-US"/>
            <a:t>Identified resources required to support said activity</a:t>
          </a:r>
        </a:p>
      </dgm:t>
    </dgm:pt>
    <dgm:pt modelId="{2AB26A00-EB26-4903-B5AD-E9C68386DAE4}" type="parTrans" cxnId="{8DA999C8-FD6D-4A21-B12F-96AFA60812D0}">
      <dgm:prSet/>
      <dgm:spPr/>
      <dgm:t>
        <a:bodyPr/>
        <a:lstStyle/>
        <a:p>
          <a:endParaRPr lang="en-US"/>
        </a:p>
      </dgm:t>
    </dgm:pt>
    <dgm:pt modelId="{FEEF86F8-6AF2-4669-B530-7A6B57AE35D5}" type="sibTrans" cxnId="{8DA999C8-FD6D-4A21-B12F-96AFA60812D0}">
      <dgm:prSet/>
      <dgm:spPr/>
      <dgm:t>
        <a:bodyPr/>
        <a:lstStyle/>
        <a:p>
          <a:endParaRPr lang="en-US"/>
        </a:p>
      </dgm:t>
    </dgm:pt>
    <dgm:pt modelId="{6E4449DA-9031-4212-BB2A-1FC9A75A2549}">
      <dgm:prSet/>
      <dgm:spPr/>
      <dgm:t>
        <a:bodyPr/>
        <a:lstStyle/>
        <a:p>
          <a:pPr>
            <a:lnSpc>
              <a:spcPct val="100000"/>
            </a:lnSpc>
          </a:pPr>
          <a:r>
            <a:rPr lang="en-US"/>
            <a:t>Process to monitor implementation </a:t>
          </a:r>
        </a:p>
      </dgm:t>
    </dgm:pt>
    <dgm:pt modelId="{0DF39C26-DEC9-4852-A447-0E8B43A4C9FB}" type="parTrans" cxnId="{93A3BF56-4B50-4369-A2EE-A1BE38ED2402}">
      <dgm:prSet/>
      <dgm:spPr/>
      <dgm:t>
        <a:bodyPr/>
        <a:lstStyle/>
        <a:p>
          <a:endParaRPr lang="en-US"/>
        </a:p>
      </dgm:t>
    </dgm:pt>
    <dgm:pt modelId="{21554E9F-9E00-47E3-8947-5C53546B9EE0}" type="sibTrans" cxnId="{93A3BF56-4B50-4369-A2EE-A1BE38ED2402}">
      <dgm:prSet/>
      <dgm:spPr/>
      <dgm:t>
        <a:bodyPr/>
        <a:lstStyle/>
        <a:p>
          <a:endParaRPr lang="en-US"/>
        </a:p>
      </dgm:t>
    </dgm:pt>
    <dgm:pt modelId="{14F70AC1-32E1-4388-B326-227FFF98FCC9}">
      <dgm:prSet/>
      <dgm:spPr/>
      <dgm:t>
        <a:bodyPr/>
        <a:lstStyle/>
        <a:p>
          <a:pPr>
            <a:lnSpc>
              <a:spcPct val="100000"/>
            </a:lnSpc>
          </a:pPr>
          <a:r>
            <a:rPr lang="en-US"/>
            <a:t>An outreach strategy to regularly engage stakeholders </a:t>
          </a:r>
        </a:p>
      </dgm:t>
    </dgm:pt>
    <dgm:pt modelId="{BFA0EB1E-16C5-4267-BD18-43E977117A68}" type="parTrans" cxnId="{E8852055-749A-4A23-BF3F-1B00C7187A80}">
      <dgm:prSet/>
      <dgm:spPr/>
      <dgm:t>
        <a:bodyPr/>
        <a:lstStyle/>
        <a:p>
          <a:endParaRPr lang="en-US"/>
        </a:p>
      </dgm:t>
    </dgm:pt>
    <dgm:pt modelId="{A16839A0-3B9F-4DA7-B14B-82E83F992EE4}" type="sibTrans" cxnId="{E8852055-749A-4A23-BF3F-1B00C7187A80}">
      <dgm:prSet/>
      <dgm:spPr/>
      <dgm:t>
        <a:bodyPr/>
        <a:lstStyle/>
        <a:p>
          <a:endParaRPr lang="en-US"/>
        </a:p>
      </dgm:t>
    </dgm:pt>
    <dgm:pt modelId="{412E59A9-C475-4862-A05A-033B3A71BC44}" type="pres">
      <dgm:prSet presAssocID="{49FA6587-1992-4EAE-AF18-C7A3F700F37C}" presName="root" presStyleCnt="0">
        <dgm:presLayoutVars>
          <dgm:dir/>
          <dgm:resizeHandles val="exact"/>
        </dgm:presLayoutVars>
      </dgm:prSet>
      <dgm:spPr/>
      <dgm:t>
        <a:bodyPr/>
        <a:lstStyle/>
        <a:p>
          <a:endParaRPr lang="en-US"/>
        </a:p>
      </dgm:t>
    </dgm:pt>
    <dgm:pt modelId="{7493C6D3-5646-4441-B152-9DEDAA06AD83}" type="pres">
      <dgm:prSet presAssocID="{E93AA5F3-4BBF-4D98-9FD3-6C60D1A06B26}" presName="compNode" presStyleCnt="0"/>
      <dgm:spPr/>
    </dgm:pt>
    <dgm:pt modelId="{4AEAA738-570C-4284-9477-3575B5BF9E8D}" type="pres">
      <dgm:prSet presAssocID="{E93AA5F3-4BBF-4D98-9FD3-6C60D1A06B26}" presName="bgRect" presStyleLbl="bgShp" presStyleIdx="0" presStyleCnt="5"/>
      <dgm:spPr/>
    </dgm:pt>
    <dgm:pt modelId="{75478527-F24D-48E9-A3F4-8E35AE51E228}" type="pres">
      <dgm:prSet presAssocID="{E93AA5F3-4BBF-4D98-9FD3-6C60D1A06B26}"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ullseye"/>
        </a:ext>
      </dgm:extLst>
    </dgm:pt>
    <dgm:pt modelId="{9CAD159D-8340-47F6-90EB-FB0AC553048D}" type="pres">
      <dgm:prSet presAssocID="{E93AA5F3-4BBF-4D98-9FD3-6C60D1A06B26}" presName="spaceRect" presStyleCnt="0"/>
      <dgm:spPr/>
    </dgm:pt>
    <dgm:pt modelId="{996BF33B-B01D-4A04-920C-688F3894E38A}" type="pres">
      <dgm:prSet presAssocID="{E93AA5F3-4BBF-4D98-9FD3-6C60D1A06B26}" presName="parTx" presStyleLbl="revTx" presStyleIdx="0" presStyleCnt="5">
        <dgm:presLayoutVars>
          <dgm:chMax val="0"/>
          <dgm:chPref val="0"/>
        </dgm:presLayoutVars>
      </dgm:prSet>
      <dgm:spPr/>
      <dgm:t>
        <a:bodyPr/>
        <a:lstStyle/>
        <a:p>
          <a:endParaRPr lang="en-US"/>
        </a:p>
      </dgm:t>
    </dgm:pt>
    <dgm:pt modelId="{F78BD5D2-64D5-4847-8995-660AAC334DA4}" type="pres">
      <dgm:prSet presAssocID="{C462BC8A-8980-444D-88B5-B1AE41920FAA}" presName="sibTrans" presStyleCnt="0"/>
      <dgm:spPr/>
    </dgm:pt>
    <dgm:pt modelId="{524EDABA-C214-4E69-8693-2C05E6BFC332}" type="pres">
      <dgm:prSet presAssocID="{C9F8887A-5816-4816-B046-D1135DCA2F9D}" presName="compNode" presStyleCnt="0"/>
      <dgm:spPr/>
    </dgm:pt>
    <dgm:pt modelId="{03E41142-6D23-483A-A4C3-87E58F643A4D}" type="pres">
      <dgm:prSet presAssocID="{C9F8887A-5816-4816-B046-D1135DCA2F9D}" presName="bgRect" presStyleLbl="bgShp" presStyleIdx="1" presStyleCnt="5"/>
      <dgm:spPr/>
    </dgm:pt>
    <dgm:pt modelId="{925C0B84-4ABE-4C3B-A045-30734551EB82}" type="pres">
      <dgm:prSet presAssocID="{C9F8887A-5816-4816-B046-D1135DCA2F9D}"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Users"/>
        </a:ext>
      </dgm:extLst>
    </dgm:pt>
    <dgm:pt modelId="{FA966047-630D-4F1E-9A28-78B14670E8C4}" type="pres">
      <dgm:prSet presAssocID="{C9F8887A-5816-4816-B046-D1135DCA2F9D}" presName="spaceRect" presStyleCnt="0"/>
      <dgm:spPr/>
    </dgm:pt>
    <dgm:pt modelId="{E592F299-8DF5-42BD-9A65-A66FDC8A3076}" type="pres">
      <dgm:prSet presAssocID="{C9F8887A-5816-4816-B046-D1135DCA2F9D}" presName="parTx" presStyleLbl="revTx" presStyleIdx="1" presStyleCnt="5">
        <dgm:presLayoutVars>
          <dgm:chMax val="0"/>
          <dgm:chPref val="0"/>
        </dgm:presLayoutVars>
      </dgm:prSet>
      <dgm:spPr/>
      <dgm:t>
        <a:bodyPr/>
        <a:lstStyle/>
        <a:p>
          <a:endParaRPr lang="en-US"/>
        </a:p>
      </dgm:t>
    </dgm:pt>
    <dgm:pt modelId="{667003D2-983D-4540-9BBF-06461DF2EFC3}" type="pres">
      <dgm:prSet presAssocID="{A3B8CC3F-1A12-4103-A52E-BBBFA9952FDF}" presName="sibTrans" presStyleCnt="0"/>
      <dgm:spPr/>
    </dgm:pt>
    <dgm:pt modelId="{8BD08A85-6F66-47AF-A2BC-9BD885854AC2}" type="pres">
      <dgm:prSet presAssocID="{A07FD097-50DC-40C6-A470-57CE5B84ABEF}" presName="compNode" presStyleCnt="0"/>
      <dgm:spPr/>
    </dgm:pt>
    <dgm:pt modelId="{50EB5A2F-38C9-4E66-83C0-9801A6686EAB}" type="pres">
      <dgm:prSet presAssocID="{A07FD097-50DC-40C6-A470-57CE5B84ABEF}" presName="bgRect" presStyleLbl="bgShp" presStyleIdx="2" presStyleCnt="5"/>
      <dgm:spPr/>
    </dgm:pt>
    <dgm:pt modelId="{B43D1110-7A02-4EC6-B957-123FCE583428}" type="pres">
      <dgm:prSet presAssocID="{A07FD097-50DC-40C6-A470-57CE5B84ABEF}"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F22DC0E8-B6F2-4B1B-93E4-C65F55C9986C}" type="pres">
      <dgm:prSet presAssocID="{A07FD097-50DC-40C6-A470-57CE5B84ABEF}" presName="spaceRect" presStyleCnt="0"/>
      <dgm:spPr/>
    </dgm:pt>
    <dgm:pt modelId="{787594D8-7D3C-4664-8C89-77A2AA48B31E}" type="pres">
      <dgm:prSet presAssocID="{A07FD097-50DC-40C6-A470-57CE5B84ABEF}" presName="parTx" presStyleLbl="revTx" presStyleIdx="2" presStyleCnt="5">
        <dgm:presLayoutVars>
          <dgm:chMax val="0"/>
          <dgm:chPref val="0"/>
        </dgm:presLayoutVars>
      </dgm:prSet>
      <dgm:spPr/>
      <dgm:t>
        <a:bodyPr/>
        <a:lstStyle/>
        <a:p>
          <a:endParaRPr lang="en-US"/>
        </a:p>
      </dgm:t>
    </dgm:pt>
    <dgm:pt modelId="{103AA979-37EA-40E6-AE50-7018D08BA658}" type="pres">
      <dgm:prSet presAssocID="{FEEF86F8-6AF2-4669-B530-7A6B57AE35D5}" presName="sibTrans" presStyleCnt="0"/>
      <dgm:spPr/>
    </dgm:pt>
    <dgm:pt modelId="{1923C859-7F1E-4077-8A5C-5D690189A864}" type="pres">
      <dgm:prSet presAssocID="{6E4449DA-9031-4212-BB2A-1FC9A75A2549}" presName="compNode" presStyleCnt="0"/>
      <dgm:spPr/>
    </dgm:pt>
    <dgm:pt modelId="{91DE13DD-CBDD-4CD1-A62B-ADC2A8335228}" type="pres">
      <dgm:prSet presAssocID="{6E4449DA-9031-4212-BB2A-1FC9A75A2549}" presName="bgRect" presStyleLbl="bgShp" presStyleIdx="3" presStyleCnt="5"/>
      <dgm:spPr/>
    </dgm:pt>
    <dgm:pt modelId="{80F1D99C-D54C-44CC-A22A-7BB1D46D5521}" type="pres">
      <dgm:prSet presAssocID="{6E4449DA-9031-4212-BB2A-1FC9A75A2549}"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heck List"/>
        </a:ext>
      </dgm:extLst>
    </dgm:pt>
    <dgm:pt modelId="{2E7F8AD7-A045-42F7-B957-CF4080CDD300}" type="pres">
      <dgm:prSet presAssocID="{6E4449DA-9031-4212-BB2A-1FC9A75A2549}" presName="spaceRect" presStyleCnt="0"/>
      <dgm:spPr/>
    </dgm:pt>
    <dgm:pt modelId="{5291522F-4289-4AF5-8837-1DBE01D92C30}" type="pres">
      <dgm:prSet presAssocID="{6E4449DA-9031-4212-BB2A-1FC9A75A2549}" presName="parTx" presStyleLbl="revTx" presStyleIdx="3" presStyleCnt="5">
        <dgm:presLayoutVars>
          <dgm:chMax val="0"/>
          <dgm:chPref val="0"/>
        </dgm:presLayoutVars>
      </dgm:prSet>
      <dgm:spPr/>
      <dgm:t>
        <a:bodyPr/>
        <a:lstStyle/>
        <a:p>
          <a:endParaRPr lang="en-US"/>
        </a:p>
      </dgm:t>
    </dgm:pt>
    <dgm:pt modelId="{5A3546B3-9CC1-4819-BA6F-8D8E89D990FB}" type="pres">
      <dgm:prSet presAssocID="{21554E9F-9E00-47E3-8947-5C53546B9EE0}" presName="sibTrans" presStyleCnt="0"/>
      <dgm:spPr/>
    </dgm:pt>
    <dgm:pt modelId="{E5373C71-BBFF-402E-8B9C-80E03AB9E8EE}" type="pres">
      <dgm:prSet presAssocID="{14F70AC1-32E1-4388-B326-227FFF98FCC9}" presName="compNode" presStyleCnt="0"/>
      <dgm:spPr/>
    </dgm:pt>
    <dgm:pt modelId="{DF933527-BEC6-47B6-812B-D47EF0C8F25B}" type="pres">
      <dgm:prSet presAssocID="{14F70AC1-32E1-4388-B326-227FFF98FCC9}" presName="bgRect" presStyleLbl="bgShp" presStyleIdx="4" presStyleCnt="5"/>
      <dgm:spPr/>
    </dgm:pt>
    <dgm:pt modelId="{59638B47-E4A6-4EAE-B020-F37F6D70D9FE}" type="pres">
      <dgm:prSet presAssocID="{14F70AC1-32E1-4388-B326-227FFF98FCC9}"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Megaphone"/>
        </a:ext>
      </dgm:extLst>
    </dgm:pt>
    <dgm:pt modelId="{8FE35E9F-0851-41A9-AAC1-E98E184A5296}" type="pres">
      <dgm:prSet presAssocID="{14F70AC1-32E1-4388-B326-227FFF98FCC9}" presName="spaceRect" presStyleCnt="0"/>
      <dgm:spPr/>
    </dgm:pt>
    <dgm:pt modelId="{63B554B5-BF8F-42B9-95AA-8061FF73B483}" type="pres">
      <dgm:prSet presAssocID="{14F70AC1-32E1-4388-B326-227FFF98FCC9}" presName="parTx" presStyleLbl="revTx" presStyleIdx="4" presStyleCnt="5">
        <dgm:presLayoutVars>
          <dgm:chMax val="0"/>
          <dgm:chPref val="0"/>
        </dgm:presLayoutVars>
      </dgm:prSet>
      <dgm:spPr/>
      <dgm:t>
        <a:bodyPr/>
        <a:lstStyle/>
        <a:p>
          <a:endParaRPr lang="en-US"/>
        </a:p>
      </dgm:t>
    </dgm:pt>
  </dgm:ptLst>
  <dgm:cxnLst>
    <dgm:cxn modelId="{8DA999C8-FD6D-4A21-B12F-96AFA60812D0}" srcId="{49FA6587-1992-4EAE-AF18-C7A3F700F37C}" destId="{A07FD097-50DC-40C6-A470-57CE5B84ABEF}" srcOrd="2" destOrd="0" parTransId="{2AB26A00-EB26-4903-B5AD-E9C68386DAE4}" sibTransId="{FEEF86F8-6AF2-4669-B530-7A6B57AE35D5}"/>
    <dgm:cxn modelId="{9B955B38-3B77-4706-B43E-20C303071D2E}" srcId="{49FA6587-1992-4EAE-AF18-C7A3F700F37C}" destId="{E93AA5F3-4BBF-4D98-9FD3-6C60D1A06B26}" srcOrd="0" destOrd="0" parTransId="{2CCCF3E4-2345-412C-B195-F248DAB8C75A}" sibTransId="{C462BC8A-8980-444D-88B5-B1AE41920FAA}"/>
    <dgm:cxn modelId="{5306E6CF-7BA1-4DEA-BFB2-A1FE63D5B2AE}" type="presOf" srcId="{E93AA5F3-4BBF-4D98-9FD3-6C60D1A06B26}" destId="{996BF33B-B01D-4A04-920C-688F3894E38A}" srcOrd="0" destOrd="0" presId="urn:microsoft.com/office/officeart/2018/2/layout/IconVerticalSolidList"/>
    <dgm:cxn modelId="{5D18D9EC-7BCA-4144-A2B2-AE6FF67A8AAE}" type="presOf" srcId="{49FA6587-1992-4EAE-AF18-C7A3F700F37C}" destId="{412E59A9-C475-4862-A05A-033B3A71BC44}" srcOrd="0" destOrd="0" presId="urn:microsoft.com/office/officeart/2018/2/layout/IconVerticalSolidList"/>
    <dgm:cxn modelId="{FA854DB0-1A90-4FA5-9BCF-5A13B15F0CA5}" type="presOf" srcId="{A07FD097-50DC-40C6-A470-57CE5B84ABEF}" destId="{787594D8-7D3C-4664-8C89-77A2AA48B31E}" srcOrd="0" destOrd="0" presId="urn:microsoft.com/office/officeart/2018/2/layout/IconVerticalSolidList"/>
    <dgm:cxn modelId="{CE5F0A93-1A82-4917-9972-4A1BBDD55892}" type="presOf" srcId="{C9F8887A-5816-4816-B046-D1135DCA2F9D}" destId="{E592F299-8DF5-42BD-9A65-A66FDC8A3076}" srcOrd="0" destOrd="0" presId="urn:microsoft.com/office/officeart/2018/2/layout/IconVerticalSolidList"/>
    <dgm:cxn modelId="{E8852055-749A-4A23-BF3F-1B00C7187A80}" srcId="{49FA6587-1992-4EAE-AF18-C7A3F700F37C}" destId="{14F70AC1-32E1-4388-B326-227FFF98FCC9}" srcOrd="4" destOrd="0" parTransId="{BFA0EB1E-16C5-4267-BD18-43E977117A68}" sibTransId="{A16839A0-3B9F-4DA7-B14B-82E83F992EE4}"/>
    <dgm:cxn modelId="{66AD8070-3259-48E5-8AA3-C0AC559A8111}" type="presOf" srcId="{14F70AC1-32E1-4388-B326-227FFF98FCC9}" destId="{63B554B5-BF8F-42B9-95AA-8061FF73B483}" srcOrd="0" destOrd="0" presId="urn:microsoft.com/office/officeart/2018/2/layout/IconVerticalSolidList"/>
    <dgm:cxn modelId="{93A3BF56-4B50-4369-A2EE-A1BE38ED2402}" srcId="{49FA6587-1992-4EAE-AF18-C7A3F700F37C}" destId="{6E4449DA-9031-4212-BB2A-1FC9A75A2549}" srcOrd="3" destOrd="0" parTransId="{0DF39C26-DEC9-4852-A447-0E8B43A4C9FB}" sibTransId="{21554E9F-9E00-47E3-8947-5C53546B9EE0}"/>
    <dgm:cxn modelId="{A0352CD0-7F28-4104-BB03-E27FF0F2B5A1}" type="presOf" srcId="{6E4449DA-9031-4212-BB2A-1FC9A75A2549}" destId="{5291522F-4289-4AF5-8837-1DBE01D92C30}" srcOrd="0" destOrd="0" presId="urn:microsoft.com/office/officeart/2018/2/layout/IconVerticalSolidList"/>
    <dgm:cxn modelId="{FF9CFFCD-8BCF-4969-BB87-5245D29F356D}" srcId="{49FA6587-1992-4EAE-AF18-C7A3F700F37C}" destId="{C9F8887A-5816-4816-B046-D1135DCA2F9D}" srcOrd="1" destOrd="0" parTransId="{82DCB68C-91F2-4861-A09F-A3F8176D3F95}" sibTransId="{A3B8CC3F-1A12-4103-A52E-BBBFA9952FDF}"/>
    <dgm:cxn modelId="{117EE002-058B-41C8-ABA5-2F6242E854DF}" type="presParOf" srcId="{412E59A9-C475-4862-A05A-033B3A71BC44}" destId="{7493C6D3-5646-4441-B152-9DEDAA06AD83}" srcOrd="0" destOrd="0" presId="urn:microsoft.com/office/officeart/2018/2/layout/IconVerticalSolidList"/>
    <dgm:cxn modelId="{821EC026-1910-4143-9D6B-90CF936DF1EB}" type="presParOf" srcId="{7493C6D3-5646-4441-B152-9DEDAA06AD83}" destId="{4AEAA738-570C-4284-9477-3575B5BF9E8D}" srcOrd="0" destOrd="0" presId="urn:microsoft.com/office/officeart/2018/2/layout/IconVerticalSolidList"/>
    <dgm:cxn modelId="{CB3720A5-163C-421E-851E-0C669220F00A}" type="presParOf" srcId="{7493C6D3-5646-4441-B152-9DEDAA06AD83}" destId="{75478527-F24D-48E9-A3F4-8E35AE51E228}" srcOrd="1" destOrd="0" presId="urn:microsoft.com/office/officeart/2018/2/layout/IconVerticalSolidList"/>
    <dgm:cxn modelId="{9BAB7010-1ED0-4082-BF95-36D11B3ABAC5}" type="presParOf" srcId="{7493C6D3-5646-4441-B152-9DEDAA06AD83}" destId="{9CAD159D-8340-47F6-90EB-FB0AC553048D}" srcOrd="2" destOrd="0" presId="urn:microsoft.com/office/officeart/2018/2/layout/IconVerticalSolidList"/>
    <dgm:cxn modelId="{58131094-F845-4482-9072-999589028151}" type="presParOf" srcId="{7493C6D3-5646-4441-B152-9DEDAA06AD83}" destId="{996BF33B-B01D-4A04-920C-688F3894E38A}" srcOrd="3" destOrd="0" presId="urn:microsoft.com/office/officeart/2018/2/layout/IconVerticalSolidList"/>
    <dgm:cxn modelId="{8AAEAB94-98B1-43F9-874B-DABC637A5F19}" type="presParOf" srcId="{412E59A9-C475-4862-A05A-033B3A71BC44}" destId="{F78BD5D2-64D5-4847-8995-660AAC334DA4}" srcOrd="1" destOrd="0" presId="urn:microsoft.com/office/officeart/2018/2/layout/IconVerticalSolidList"/>
    <dgm:cxn modelId="{872C5603-BA7A-4311-A3D2-6CCA8EFC730E}" type="presParOf" srcId="{412E59A9-C475-4862-A05A-033B3A71BC44}" destId="{524EDABA-C214-4E69-8693-2C05E6BFC332}" srcOrd="2" destOrd="0" presId="urn:microsoft.com/office/officeart/2018/2/layout/IconVerticalSolidList"/>
    <dgm:cxn modelId="{1A81F814-A0BA-4D8D-9A50-5E9B57648059}" type="presParOf" srcId="{524EDABA-C214-4E69-8693-2C05E6BFC332}" destId="{03E41142-6D23-483A-A4C3-87E58F643A4D}" srcOrd="0" destOrd="0" presId="urn:microsoft.com/office/officeart/2018/2/layout/IconVerticalSolidList"/>
    <dgm:cxn modelId="{C3ECBE64-AF6A-43BE-9425-BB7CB3B8E3D5}" type="presParOf" srcId="{524EDABA-C214-4E69-8693-2C05E6BFC332}" destId="{925C0B84-4ABE-4C3B-A045-30734551EB82}" srcOrd="1" destOrd="0" presId="urn:microsoft.com/office/officeart/2018/2/layout/IconVerticalSolidList"/>
    <dgm:cxn modelId="{0E88EF3F-A028-4ED0-8448-EC4C2ADB3407}" type="presParOf" srcId="{524EDABA-C214-4E69-8693-2C05E6BFC332}" destId="{FA966047-630D-4F1E-9A28-78B14670E8C4}" srcOrd="2" destOrd="0" presId="urn:microsoft.com/office/officeart/2018/2/layout/IconVerticalSolidList"/>
    <dgm:cxn modelId="{C55254FF-121C-47F5-AEF1-EB73D70BFDBD}" type="presParOf" srcId="{524EDABA-C214-4E69-8693-2C05E6BFC332}" destId="{E592F299-8DF5-42BD-9A65-A66FDC8A3076}" srcOrd="3" destOrd="0" presId="urn:microsoft.com/office/officeart/2018/2/layout/IconVerticalSolidList"/>
    <dgm:cxn modelId="{EC51FA2B-16DF-475D-93ED-BFB460B7AE64}" type="presParOf" srcId="{412E59A9-C475-4862-A05A-033B3A71BC44}" destId="{667003D2-983D-4540-9BBF-06461DF2EFC3}" srcOrd="3" destOrd="0" presId="urn:microsoft.com/office/officeart/2018/2/layout/IconVerticalSolidList"/>
    <dgm:cxn modelId="{1E11177D-7C3E-4FE2-B2B6-F245CAE10EF5}" type="presParOf" srcId="{412E59A9-C475-4862-A05A-033B3A71BC44}" destId="{8BD08A85-6F66-47AF-A2BC-9BD885854AC2}" srcOrd="4" destOrd="0" presId="urn:microsoft.com/office/officeart/2018/2/layout/IconVerticalSolidList"/>
    <dgm:cxn modelId="{6EAECD61-2858-4C85-A9CE-99B82904F478}" type="presParOf" srcId="{8BD08A85-6F66-47AF-A2BC-9BD885854AC2}" destId="{50EB5A2F-38C9-4E66-83C0-9801A6686EAB}" srcOrd="0" destOrd="0" presId="urn:microsoft.com/office/officeart/2018/2/layout/IconVerticalSolidList"/>
    <dgm:cxn modelId="{8D503DFC-6C47-4E9C-9585-06827939BCD1}" type="presParOf" srcId="{8BD08A85-6F66-47AF-A2BC-9BD885854AC2}" destId="{B43D1110-7A02-4EC6-B957-123FCE583428}" srcOrd="1" destOrd="0" presId="urn:microsoft.com/office/officeart/2018/2/layout/IconVerticalSolidList"/>
    <dgm:cxn modelId="{EB81FAD4-0BE6-460F-9C06-F39397F56ADC}" type="presParOf" srcId="{8BD08A85-6F66-47AF-A2BC-9BD885854AC2}" destId="{F22DC0E8-B6F2-4B1B-93E4-C65F55C9986C}" srcOrd="2" destOrd="0" presId="urn:microsoft.com/office/officeart/2018/2/layout/IconVerticalSolidList"/>
    <dgm:cxn modelId="{653DE102-129F-46F8-AAEA-C25AC44CEB49}" type="presParOf" srcId="{8BD08A85-6F66-47AF-A2BC-9BD885854AC2}" destId="{787594D8-7D3C-4664-8C89-77A2AA48B31E}" srcOrd="3" destOrd="0" presId="urn:microsoft.com/office/officeart/2018/2/layout/IconVerticalSolidList"/>
    <dgm:cxn modelId="{E9DD6328-AF01-4A65-80D5-294F369679EC}" type="presParOf" srcId="{412E59A9-C475-4862-A05A-033B3A71BC44}" destId="{103AA979-37EA-40E6-AE50-7018D08BA658}" srcOrd="5" destOrd="0" presId="urn:microsoft.com/office/officeart/2018/2/layout/IconVerticalSolidList"/>
    <dgm:cxn modelId="{27DFFC1D-D934-46DC-A5B0-FDB6134EF782}" type="presParOf" srcId="{412E59A9-C475-4862-A05A-033B3A71BC44}" destId="{1923C859-7F1E-4077-8A5C-5D690189A864}" srcOrd="6" destOrd="0" presId="urn:microsoft.com/office/officeart/2018/2/layout/IconVerticalSolidList"/>
    <dgm:cxn modelId="{A36C295A-BE27-4638-9CAF-87A7B2F45755}" type="presParOf" srcId="{1923C859-7F1E-4077-8A5C-5D690189A864}" destId="{91DE13DD-CBDD-4CD1-A62B-ADC2A8335228}" srcOrd="0" destOrd="0" presId="urn:microsoft.com/office/officeart/2018/2/layout/IconVerticalSolidList"/>
    <dgm:cxn modelId="{4F909A4F-C89F-46B4-B346-019C5D9AB989}" type="presParOf" srcId="{1923C859-7F1E-4077-8A5C-5D690189A864}" destId="{80F1D99C-D54C-44CC-A22A-7BB1D46D5521}" srcOrd="1" destOrd="0" presId="urn:microsoft.com/office/officeart/2018/2/layout/IconVerticalSolidList"/>
    <dgm:cxn modelId="{B1E4431D-1339-4635-B150-B5DE32254976}" type="presParOf" srcId="{1923C859-7F1E-4077-8A5C-5D690189A864}" destId="{2E7F8AD7-A045-42F7-B957-CF4080CDD300}" srcOrd="2" destOrd="0" presId="urn:microsoft.com/office/officeart/2018/2/layout/IconVerticalSolidList"/>
    <dgm:cxn modelId="{C54AB106-DDBD-4591-9A6A-36BF4DA33F64}" type="presParOf" srcId="{1923C859-7F1E-4077-8A5C-5D690189A864}" destId="{5291522F-4289-4AF5-8837-1DBE01D92C30}" srcOrd="3" destOrd="0" presId="urn:microsoft.com/office/officeart/2018/2/layout/IconVerticalSolidList"/>
    <dgm:cxn modelId="{6DF412F1-41E7-4E41-B534-65B86FC9C3CA}" type="presParOf" srcId="{412E59A9-C475-4862-A05A-033B3A71BC44}" destId="{5A3546B3-9CC1-4819-BA6F-8D8E89D990FB}" srcOrd="7" destOrd="0" presId="urn:microsoft.com/office/officeart/2018/2/layout/IconVerticalSolidList"/>
    <dgm:cxn modelId="{95EBAFA0-A26A-43F5-BD42-996E414D06BB}" type="presParOf" srcId="{412E59A9-C475-4862-A05A-033B3A71BC44}" destId="{E5373C71-BBFF-402E-8B9C-80E03AB9E8EE}" srcOrd="8" destOrd="0" presId="urn:microsoft.com/office/officeart/2018/2/layout/IconVerticalSolidList"/>
    <dgm:cxn modelId="{45170B36-0BE6-46BC-9048-68500F491849}" type="presParOf" srcId="{E5373C71-BBFF-402E-8B9C-80E03AB9E8EE}" destId="{DF933527-BEC6-47B6-812B-D47EF0C8F25B}" srcOrd="0" destOrd="0" presId="urn:microsoft.com/office/officeart/2018/2/layout/IconVerticalSolidList"/>
    <dgm:cxn modelId="{C0B60080-F487-4A02-99C7-A0B84E950B36}" type="presParOf" srcId="{E5373C71-BBFF-402E-8B9C-80E03AB9E8EE}" destId="{59638B47-E4A6-4EAE-B020-F37F6D70D9FE}" srcOrd="1" destOrd="0" presId="urn:microsoft.com/office/officeart/2018/2/layout/IconVerticalSolidList"/>
    <dgm:cxn modelId="{3A7F4187-6691-4545-8736-0C810DBDE04C}" type="presParOf" srcId="{E5373C71-BBFF-402E-8B9C-80E03AB9E8EE}" destId="{8FE35E9F-0851-41A9-AAC1-E98E184A5296}" srcOrd="2" destOrd="0" presId="urn:microsoft.com/office/officeart/2018/2/layout/IconVerticalSolidList"/>
    <dgm:cxn modelId="{8F64C663-9FFC-48AE-A096-40EECB238FE0}" type="presParOf" srcId="{E5373C71-BBFF-402E-8B9C-80E03AB9E8EE}" destId="{63B554B5-BF8F-42B9-95AA-8061FF73B48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E52038-EB59-49D3-B9D2-0F56D9F9939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9B84B9D-28EE-4A49-A3E3-F3E1BB015192}">
      <dgm:prSet/>
      <dgm:spPr/>
      <dgm:t>
        <a:bodyPr/>
        <a:lstStyle/>
        <a:p>
          <a:r>
            <a:rPr lang="en-US"/>
            <a:t>Integrated Curriculum - Seamlessly integrating academic subjects with extracurricular activities to offer a holistic educational experience. </a:t>
          </a:r>
        </a:p>
      </dgm:t>
    </dgm:pt>
    <dgm:pt modelId="{1462964F-BA1A-4361-9B49-4CB6EE2E3F31}" type="parTrans" cxnId="{6487D6B0-D030-4C37-825A-0D2C5946D8C4}">
      <dgm:prSet/>
      <dgm:spPr/>
      <dgm:t>
        <a:bodyPr/>
        <a:lstStyle/>
        <a:p>
          <a:endParaRPr lang="en-US"/>
        </a:p>
      </dgm:t>
    </dgm:pt>
    <dgm:pt modelId="{7E1167C3-8AA4-44E5-8410-6959CC3AC4FB}" type="sibTrans" cxnId="{6487D6B0-D030-4C37-825A-0D2C5946D8C4}">
      <dgm:prSet/>
      <dgm:spPr/>
      <dgm:t>
        <a:bodyPr/>
        <a:lstStyle/>
        <a:p>
          <a:endParaRPr lang="en-US"/>
        </a:p>
      </dgm:t>
    </dgm:pt>
    <dgm:pt modelId="{4B62A829-D3F3-405A-9BB5-D4C4B0B7676C}">
      <dgm:prSet/>
      <dgm:spPr/>
      <dgm:t>
        <a:bodyPr/>
        <a:lstStyle/>
        <a:p>
          <a:r>
            <a:rPr lang="en-US"/>
            <a:t>Social-Emotional Learning Initiatives - Incorporating programs to promote self-awareness, social connections, and emotional regulation within the curriculum. </a:t>
          </a:r>
        </a:p>
      </dgm:t>
    </dgm:pt>
    <dgm:pt modelId="{3D917C8B-3D7F-4B15-AC7E-2D961E28B99A}" type="parTrans" cxnId="{83179265-CAD7-496A-8507-CDB8920D0F26}">
      <dgm:prSet/>
      <dgm:spPr/>
      <dgm:t>
        <a:bodyPr/>
        <a:lstStyle/>
        <a:p>
          <a:endParaRPr lang="en-US"/>
        </a:p>
      </dgm:t>
    </dgm:pt>
    <dgm:pt modelId="{7AE4DC81-CBB8-4C78-96FA-978825F7FDFA}" type="sibTrans" cxnId="{83179265-CAD7-496A-8507-CDB8920D0F26}">
      <dgm:prSet/>
      <dgm:spPr/>
      <dgm:t>
        <a:bodyPr/>
        <a:lstStyle/>
        <a:p>
          <a:endParaRPr lang="en-US"/>
        </a:p>
      </dgm:t>
    </dgm:pt>
    <dgm:pt modelId="{2A8EAF35-F059-4777-BE97-1E1823899CB9}">
      <dgm:prSet/>
      <dgm:spPr/>
      <dgm:t>
        <a:bodyPr/>
        <a:lstStyle/>
        <a:p>
          <a:r>
            <a:rPr lang="en-US"/>
            <a:t>Student Engagement - Fostering an environment that encourages active student participation in a wide array of school activities and initiatives.</a:t>
          </a:r>
        </a:p>
      </dgm:t>
    </dgm:pt>
    <dgm:pt modelId="{2F8FFD55-FB5C-4A70-AFE4-90970F43F099}" type="parTrans" cxnId="{8F4E894E-CBDC-4D03-96A8-ABA8AA96D752}">
      <dgm:prSet/>
      <dgm:spPr/>
      <dgm:t>
        <a:bodyPr/>
        <a:lstStyle/>
        <a:p>
          <a:endParaRPr lang="en-US"/>
        </a:p>
      </dgm:t>
    </dgm:pt>
    <dgm:pt modelId="{D5644940-EE95-4658-835C-445CE00B6C38}" type="sibTrans" cxnId="{8F4E894E-CBDC-4D03-96A8-ABA8AA96D752}">
      <dgm:prSet/>
      <dgm:spPr/>
      <dgm:t>
        <a:bodyPr/>
        <a:lstStyle/>
        <a:p>
          <a:endParaRPr lang="en-US"/>
        </a:p>
      </dgm:t>
    </dgm:pt>
    <dgm:pt modelId="{DBDD139F-5CF0-4451-BF6E-62BB2DBDF361}" type="pres">
      <dgm:prSet presAssocID="{CDE52038-EB59-49D3-B9D2-0F56D9F99398}" presName="root" presStyleCnt="0">
        <dgm:presLayoutVars>
          <dgm:dir/>
          <dgm:resizeHandles val="exact"/>
        </dgm:presLayoutVars>
      </dgm:prSet>
      <dgm:spPr/>
      <dgm:t>
        <a:bodyPr/>
        <a:lstStyle/>
        <a:p>
          <a:endParaRPr lang="en-US"/>
        </a:p>
      </dgm:t>
    </dgm:pt>
    <dgm:pt modelId="{5765488C-C1E6-4D9F-B690-5EA3311AD88C}" type="pres">
      <dgm:prSet presAssocID="{C9B84B9D-28EE-4A49-A3E3-F3E1BB015192}" presName="compNode" presStyleCnt="0"/>
      <dgm:spPr/>
    </dgm:pt>
    <dgm:pt modelId="{AFDEEFFE-C601-4220-8139-BD851572B4AA}" type="pres">
      <dgm:prSet presAssocID="{C9B84B9D-28EE-4A49-A3E3-F3E1BB0151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choolhouse"/>
        </a:ext>
      </dgm:extLst>
    </dgm:pt>
    <dgm:pt modelId="{1AE9FA5F-83DC-493C-8BDC-B25E7022B60B}" type="pres">
      <dgm:prSet presAssocID="{C9B84B9D-28EE-4A49-A3E3-F3E1BB015192}" presName="spaceRect" presStyleCnt="0"/>
      <dgm:spPr/>
    </dgm:pt>
    <dgm:pt modelId="{143D7165-847B-49C2-903E-828F19F2304F}" type="pres">
      <dgm:prSet presAssocID="{C9B84B9D-28EE-4A49-A3E3-F3E1BB015192}" presName="textRect" presStyleLbl="revTx" presStyleIdx="0" presStyleCnt="3">
        <dgm:presLayoutVars>
          <dgm:chMax val="1"/>
          <dgm:chPref val="1"/>
        </dgm:presLayoutVars>
      </dgm:prSet>
      <dgm:spPr/>
      <dgm:t>
        <a:bodyPr/>
        <a:lstStyle/>
        <a:p>
          <a:endParaRPr lang="en-US"/>
        </a:p>
      </dgm:t>
    </dgm:pt>
    <dgm:pt modelId="{C74BCC12-44FB-4CDB-A966-385BE246B12E}" type="pres">
      <dgm:prSet presAssocID="{7E1167C3-8AA4-44E5-8410-6959CC3AC4FB}" presName="sibTrans" presStyleCnt="0"/>
      <dgm:spPr/>
    </dgm:pt>
    <dgm:pt modelId="{40AC2AFE-B541-4AAE-85DD-9851173F2134}" type="pres">
      <dgm:prSet presAssocID="{4B62A829-D3F3-405A-9BB5-D4C4B0B7676C}" presName="compNode" presStyleCnt="0"/>
      <dgm:spPr/>
    </dgm:pt>
    <dgm:pt modelId="{C252F6FA-4AAB-4C59-8141-EA7FAB26D4DB}" type="pres">
      <dgm:prSet presAssocID="{4B62A829-D3F3-405A-9BB5-D4C4B0B767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onnections"/>
        </a:ext>
      </dgm:extLst>
    </dgm:pt>
    <dgm:pt modelId="{95D0F918-B9A6-45A3-839A-75A37394D6B7}" type="pres">
      <dgm:prSet presAssocID="{4B62A829-D3F3-405A-9BB5-D4C4B0B7676C}" presName="spaceRect" presStyleCnt="0"/>
      <dgm:spPr/>
    </dgm:pt>
    <dgm:pt modelId="{34C86791-FDDD-4AC7-BE54-2435E22C76D1}" type="pres">
      <dgm:prSet presAssocID="{4B62A829-D3F3-405A-9BB5-D4C4B0B7676C}" presName="textRect" presStyleLbl="revTx" presStyleIdx="1" presStyleCnt="3">
        <dgm:presLayoutVars>
          <dgm:chMax val="1"/>
          <dgm:chPref val="1"/>
        </dgm:presLayoutVars>
      </dgm:prSet>
      <dgm:spPr/>
      <dgm:t>
        <a:bodyPr/>
        <a:lstStyle/>
        <a:p>
          <a:endParaRPr lang="en-US"/>
        </a:p>
      </dgm:t>
    </dgm:pt>
    <dgm:pt modelId="{F67F8BCE-170A-4804-BD12-A6F86EC2261B}" type="pres">
      <dgm:prSet presAssocID="{7AE4DC81-CBB8-4C78-96FA-978825F7FDFA}" presName="sibTrans" presStyleCnt="0"/>
      <dgm:spPr/>
    </dgm:pt>
    <dgm:pt modelId="{BE240BB2-D0FB-4637-AA6F-1910359B0116}" type="pres">
      <dgm:prSet presAssocID="{2A8EAF35-F059-4777-BE97-1E1823899CB9}" presName="compNode" presStyleCnt="0"/>
      <dgm:spPr/>
    </dgm:pt>
    <dgm:pt modelId="{28806B80-3350-477A-AA61-E49DA287507F}" type="pres">
      <dgm:prSet presAssocID="{2A8EAF35-F059-4777-BE97-1E1823899C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AEC1536D-187A-4319-B7DE-8C3EE4EFF132}" type="pres">
      <dgm:prSet presAssocID="{2A8EAF35-F059-4777-BE97-1E1823899CB9}" presName="spaceRect" presStyleCnt="0"/>
      <dgm:spPr/>
    </dgm:pt>
    <dgm:pt modelId="{8D7867D2-6049-4DDB-A5D5-6F74267B19FC}" type="pres">
      <dgm:prSet presAssocID="{2A8EAF35-F059-4777-BE97-1E1823899CB9}" presName="textRect" presStyleLbl="revTx" presStyleIdx="2" presStyleCnt="3">
        <dgm:presLayoutVars>
          <dgm:chMax val="1"/>
          <dgm:chPref val="1"/>
        </dgm:presLayoutVars>
      </dgm:prSet>
      <dgm:spPr/>
      <dgm:t>
        <a:bodyPr/>
        <a:lstStyle/>
        <a:p>
          <a:endParaRPr lang="en-US"/>
        </a:p>
      </dgm:t>
    </dgm:pt>
  </dgm:ptLst>
  <dgm:cxnLst>
    <dgm:cxn modelId="{38F4707E-56DB-46B1-9EE4-361A7D15E06C}" type="presOf" srcId="{2A8EAF35-F059-4777-BE97-1E1823899CB9}" destId="{8D7867D2-6049-4DDB-A5D5-6F74267B19FC}" srcOrd="0" destOrd="0" presId="urn:microsoft.com/office/officeart/2018/2/layout/IconLabelList"/>
    <dgm:cxn modelId="{6487D6B0-D030-4C37-825A-0D2C5946D8C4}" srcId="{CDE52038-EB59-49D3-B9D2-0F56D9F99398}" destId="{C9B84B9D-28EE-4A49-A3E3-F3E1BB015192}" srcOrd="0" destOrd="0" parTransId="{1462964F-BA1A-4361-9B49-4CB6EE2E3F31}" sibTransId="{7E1167C3-8AA4-44E5-8410-6959CC3AC4FB}"/>
    <dgm:cxn modelId="{8F4E894E-CBDC-4D03-96A8-ABA8AA96D752}" srcId="{CDE52038-EB59-49D3-B9D2-0F56D9F99398}" destId="{2A8EAF35-F059-4777-BE97-1E1823899CB9}" srcOrd="2" destOrd="0" parTransId="{2F8FFD55-FB5C-4A70-AFE4-90970F43F099}" sibTransId="{D5644940-EE95-4658-835C-445CE00B6C38}"/>
    <dgm:cxn modelId="{83179265-CAD7-496A-8507-CDB8920D0F26}" srcId="{CDE52038-EB59-49D3-B9D2-0F56D9F99398}" destId="{4B62A829-D3F3-405A-9BB5-D4C4B0B7676C}" srcOrd="1" destOrd="0" parTransId="{3D917C8B-3D7F-4B15-AC7E-2D961E28B99A}" sibTransId="{7AE4DC81-CBB8-4C78-96FA-978825F7FDFA}"/>
    <dgm:cxn modelId="{512BEC92-46CF-49AE-8E89-4E0F5DD4374A}" type="presOf" srcId="{C9B84B9D-28EE-4A49-A3E3-F3E1BB015192}" destId="{143D7165-847B-49C2-903E-828F19F2304F}" srcOrd="0" destOrd="0" presId="urn:microsoft.com/office/officeart/2018/2/layout/IconLabelList"/>
    <dgm:cxn modelId="{EECE67CE-0333-442B-8F52-D17586988E33}" type="presOf" srcId="{CDE52038-EB59-49D3-B9D2-0F56D9F99398}" destId="{DBDD139F-5CF0-4451-BF6E-62BB2DBDF361}" srcOrd="0" destOrd="0" presId="urn:microsoft.com/office/officeart/2018/2/layout/IconLabelList"/>
    <dgm:cxn modelId="{2C775454-9BDB-4395-AEE9-678BF335D48E}" type="presOf" srcId="{4B62A829-D3F3-405A-9BB5-D4C4B0B7676C}" destId="{34C86791-FDDD-4AC7-BE54-2435E22C76D1}" srcOrd="0" destOrd="0" presId="urn:microsoft.com/office/officeart/2018/2/layout/IconLabelList"/>
    <dgm:cxn modelId="{72C4835E-9DA4-4176-886E-D8B4E2A0BB1A}" type="presParOf" srcId="{DBDD139F-5CF0-4451-BF6E-62BB2DBDF361}" destId="{5765488C-C1E6-4D9F-B690-5EA3311AD88C}" srcOrd="0" destOrd="0" presId="urn:microsoft.com/office/officeart/2018/2/layout/IconLabelList"/>
    <dgm:cxn modelId="{56B55913-6DD3-4F4A-9E95-FBC8316E70B8}" type="presParOf" srcId="{5765488C-C1E6-4D9F-B690-5EA3311AD88C}" destId="{AFDEEFFE-C601-4220-8139-BD851572B4AA}" srcOrd="0" destOrd="0" presId="urn:microsoft.com/office/officeart/2018/2/layout/IconLabelList"/>
    <dgm:cxn modelId="{E53EC189-570F-4F17-A569-07F38EDEF744}" type="presParOf" srcId="{5765488C-C1E6-4D9F-B690-5EA3311AD88C}" destId="{1AE9FA5F-83DC-493C-8BDC-B25E7022B60B}" srcOrd="1" destOrd="0" presId="urn:microsoft.com/office/officeart/2018/2/layout/IconLabelList"/>
    <dgm:cxn modelId="{A199B4E5-F0A9-4BBC-80E3-C8FDDBFDF650}" type="presParOf" srcId="{5765488C-C1E6-4D9F-B690-5EA3311AD88C}" destId="{143D7165-847B-49C2-903E-828F19F2304F}" srcOrd="2" destOrd="0" presId="urn:microsoft.com/office/officeart/2018/2/layout/IconLabelList"/>
    <dgm:cxn modelId="{21F28F92-12A9-4365-9ADE-003A364A3F24}" type="presParOf" srcId="{DBDD139F-5CF0-4451-BF6E-62BB2DBDF361}" destId="{C74BCC12-44FB-4CDB-A966-385BE246B12E}" srcOrd="1" destOrd="0" presId="urn:microsoft.com/office/officeart/2018/2/layout/IconLabelList"/>
    <dgm:cxn modelId="{7665D314-134F-4424-BDAE-EB404E5978BC}" type="presParOf" srcId="{DBDD139F-5CF0-4451-BF6E-62BB2DBDF361}" destId="{40AC2AFE-B541-4AAE-85DD-9851173F2134}" srcOrd="2" destOrd="0" presId="urn:microsoft.com/office/officeart/2018/2/layout/IconLabelList"/>
    <dgm:cxn modelId="{C895ED0B-9439-4FED-A2CD-1DBDB0AB79F9}" type="presParOf" srcId="{40AC2AFE-B541-4AAE-85DD-9851173F2134}" destId="{C252F6FA-4AAB-4C59-8141-EA7FAB26D4DB}" srcOrd="0" destOrd="0" presId="urn:microsoft.com/office/officeart/2018/2/layout/IconLabelList"/>
    <dgm:cxn modelId="{3E9DEBD1-E764-482B-8CD0-275D76BE80D5}" type="presParOf" srcId="{40AC2AFE-B541-4AAE-85DD-9851173F2134}" destId="{95D0F918-B9A6-45A3-839A-75A37394D6B7}" srcOrd="1" destOrd="0" presId="urn:microsoft.com/office/officeart/2018/2/layout/IconLabelList"/>
    <dgm:cxn modelId="{F68D5498-6EEB-4C75-8A07-94BB73D1F4A1}" type="presParOf" srcId="{40AC2AFE-B541-4AAE-85DD-9851173F2134}" destId="{34C86791-FDDD-4AC7-BE54-2435E22C76D1}" srcOrd="2" destOrd="0" presId="urn:microsoft.com/office/officeart/2018/2/layout/IconLabelList"/>
    <dgm:cxn modelId="{B964D50C-3914-4311-B4D5-F2E5F2947002}" type="presParOf" srcId="{DBDD139F-5CF0-4451-BF6E-62BB2DBDF361}" destId="{F67F8BCE-170A-4804-BD12-A6F86EC2261B}" srcOrd="3" destOrd="0" presId="urn:microsoft.com/office/officeart/2018/2/layout/IconLabelList"/>
    <dgm:cxn modelId="{635C7409-1991-47A7-AC5C-7CE89C3891BA}" type="presParOf" srcId="{DBDD139F-5CF0-4451-BF6E-62BB2DBDF361}" destId="{BE240BB2-D0FB-4637-AA6F-1910359B0116}" srcOrd="4" destOrd="0" presId="urn:microsoft.com/office/officeart/2018/2/layout/IconLabelList"/>
    <dgm:cxn modelId="{D27E0511-EA89-451E-88CE-63F67020654E}" type="presParOf" srcId="{BE240BB2-D0FB-4637-AA6F-1910359B0116}" destId="{28806B80-3350-477A-AA61-E49DA287507F}" srcOrd="0" destOrd="0" presId="urn:microsoft.com/office/officeart/2018/2/layout/IconLabelList"/>
    <dgm:cxn modelId="{18AC1F42-CDDB-45E1-9474-EBC765348A3C}" type="presParOf" srcId="{BE240BB2-D0FB-4637-AA6F-1910359B0116}" destId="{AEC1536D-187A-4319-B7DE-8C3EE4EFF132}" srcOrd="1" destOrd="0" presId="urn:microsoft.com/office/officeart/2018/2/layout/IconLabelList"/>
    <dgm:cxn modelId="{4A9F1779-7199-4B60-8F5A-1705638101DF}" type="presParOf" srcId="{BE240BB2-D0FB-4637-AA6F-1910359B0116}" destId="{8D7867D2-6049-4DDB-A5D5-6F74267B19F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22334D-526B-4153-96B7-E2D05CCBE069}"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296C83ED-D7F6-4691-9BEF-FC44525472FC}">
      <dgm:prSet/>
      <dgm:spPr/>
      <dgm:t>
        <a:bodyPr/>
        <a:lstStyle/>
        <a:p>
          <a:r>
            <a:rPr lang="en-US"/>
            <a:t>Integrated arts programs that foster creativity and self-expression </a:t>
          </a:r>
        </a:p>
      </dgm:t>
    </dgm:pt>
    <dgm:pt modelId="{45211DBD-2FB9-47EA-B75D-59511524EF53}" type="parTrans" cxnId="{7E972677-4F27-4CAF-B3F1-5693B6645234}">
      <dgm:prSet/>
      <dgm:spPr/>
      <dgm:t>
        <a:bodyPr/>
        <a:lstStyle/>
        <a:p>
          <a:endParaRPr lang="en-US"/>
        </a:p>
      </dgm:t>
    </dgm:pt>
    <dgm:pt modelId="{3A000AA6-800D-471D-8737-89D6F688153F}" type="sibTrans" cxnId="{7E972677-4F27-4CAF-B3F1-5693B6645234}">
      <dgm:prSet/>
      <dgm:spPr/>
      <dgm:t>
        <a:bodyPr/>
        <a:lstStyle/>
        <a:p>
          <a:endParaRPr lang="en-US"/>
        </a:p>
      </dgm:t>
    </dgm:pt>
    <dgm:pt modelId="{3AADE374-DD0D-4873-87D9-20D7E9CCCA58}">
      <dgm:prSet/>
      <dgm:spPr/>
      <dgm:t>
        <a:bodyPr/>
        <a:lstStyle/>
        <a:p>
          <a:r>
            <a:rPr lang="en-US"/>
            <a:t>Career and technical education (CTE) programs that offer hands-on training in various industries </a:t>
          </a:r>
        </a:p>
      </dgm:t>
    </dgm:pt>
    <dgm:pt modelId="{7E1061D9-8713-44A0-8208-55144C8A3AB4}" type="parTrans" cxnId="{B371519B-34E6-4435-A3B2-2EE55E31810B}">
      <dgm:prSet/>
      <dgm:spPr/>
      <dgm:t>
        <a:bodyPr/>
        <a:lstStyle/>
        <a:p>
          <a:endParaRPr lang="en-US"/>
        </a:p>
      </dgm:t>
    </dgm:pt>
    <dgm:pt modelId="{1E243E5C-877F-4E94-9D10-33502C65A08D}" type="sibTrans" cxnId="{B371519B-34E6-4435-A3B2-2EE55E31810B}">
      <dgm:prSet/>
      <dgm:spPr/>
      <dgm:t>
        <a:bodyPr/>
        <a:lstStyle/>
        <a:p>
          <a:endParaRPr lang="en-US"/>
        </a:p>
      </dgm:t>
    </dgm:pt>
    <dgm:pt modelId="{432F399D-CED8-4CAD-84D2-92AC6D128592}">
      <dgm:prSet/>
      <dgm:spPr/>
      <dgm:t>
        <a:bodyPr/>
        <a:lstStyle/>
        <a:p>
          <a:r>
            <a:rPr lang="en-US"/>
            <a:t>Comprehensive academic enrichment initiatives that provide opportunities for advanced learning and intellectual growth </a:t>
          </a:r>
        </a:p>
      </dgm:t>
    </dgm:pt>
    <dgm:pt modelId="{F84032F4-CE8D-4079-86C6-4241F3483BDE}" type="parTrans" cxnId="{209CF1FA-C9E5-4E45-BE72-088AB06F2EA4}">
      <dgm:prSet/>
      <dgm:spPr/>
      <dgm:t>
        <a:bodyPr/>
        <a:lstStyle/>
        <a:p>
          <a:endParaRPr lang="en-US"/>
        </a:p>
      </dgm:t>
    </dgm:pt>
    <dgm:pt modelId="{9687FFCD-4DA7-432C-8BBA-BBBA82EA9717}" type="sibTrans" cxnId="{209CF1FA-C9E5-4E45-BE72-088AB06F2EA4}">
      <dgm:prSet/>
      <dgm:spPr/>
      <dgm:t>
        <a:bodyPr/>
        <a:lstStyle/>
        <a:p>
          <a:endParaRPr lang="en-US"/>
        </a:p>
      </dgm:t>
    </dgm:pt>
    <dgm:pt modelId="{4630C29C-C6C1-468C-BAE4-58656155597E}" type="pres">
      <dgm:prSet presAssocID="{DA22334D-526B-4153-96B7-E2D05CCBE069}" presName="hierChild1" presStyleCnt="0">
        <dgm:presLayoutVars>
          <dgm:chPref val="1"/>
          <dgm:dir/>
          <dgm:animOne val="branch"/>
          <dgm:animLvl val="lvl"/>
          <dgm:resizeHandles/>
        </dgm:presLayoutVars>
      </dgm:prSet>
      <dgm:spPr/>
      <dgm:t>
        <a:bodyPr/>
        <a:lstStyle/>
        <a:p>
          <a:endParaRPr lang="en-US"/>
        </a:p>
      </dgm:t>
    </dgm:pt>
    <dgm:pt modelId="{3F78A86A-BAA8-4F5E-9ECF-2CC6F64F2CE8}" type="pres">
      <dgm:prSet presAssocID="{296C83ED-D7F6-4691-9BEF-FC44525472FC}" presName="hierRoot1" presStyleCnt="0"/>
      <dgm:spPr/>
    </dgm:pt>
    <dgm:pt modelId="{369D14BC-FC69-4B15-BE0C-C75769A806A0}" type="pres">
      <dgm:prSet presAssocID="{296C83ED-D7F6-4691-9BEF-FC44525472FC}" presName="composite" presStyleCnt="0"/>
      <dgm:spPr/>
    </dgm:pt>
    <dgm:pt modelId="{6DC50957-A41E-4450-9B10-E3C355A36F5F}" type="pres">
      <dgm:prSet presAssocID="{296C83ED-D7F6-4691-9BEF-FC44525472FC}" presName="background" presStyleLbl="node0" presStyleIdx="0" presStyleCnt="3"/>
      <dgm:spPr/>
    </dgm:pt>
    <dgm:pt modelId="{02BCE980-2E64-473F-9E10-B58BD12365A6}" type="pres">
      <dgm:prSet presAssocID="{296C83ED-D7F6-4691-9BEF-FC44525472FC}" presName="text" presStyleLbl="fgAcc0" presStyleIdx="0" presStyleCnt="3">
        <dgm:presLayoutVars>
          <dgm:chPref val="3"/>
        </dgm:presLayoutVars>
      </dgm:prSet>
      <dgm:spPr/>
      <dgm:t>
        <a:bodyPr/>
        <a:lstStyle/>
        <a:p>
          <a:endParaRPr lang="en-US"/>
        </a:p>
      </dgm:t>
    </dgm:pt>
    <dgm:pt modelId="{B57AF6D8-E565-474F-AC7A-5CDE792DBBBF}" type="pres">
      <dgm:prSet presAssocID="{296C83ED-D7F6-4691-9BEF-FC44525472FC}" presName="hierChild2" presStyleCnt="0"/>
      <dgm:spPr/>
    </dgm:pt>
    <dgm:pt modelId="{13D52C2F-45A7-4237-91B1-42AE6FF046B3}" type="pres">
      <dgm:prSet presAssocID="{3AADE374-DD0D-4873-87D9-20D7E9CCCA58}" presName="hierRoot1" presStyleCnt="0"/>
      <dgm:spPr/>
    </dgm:pt>
    <dgm:pt modelId="{F9D41740-13F4-40B6-9CEA-BADF403D0965}" type="pres">
      <dgm:prSet presAssocID="{3AADE374-DD0D-4873-87D9-20D7E9CCCA58}" presName="composite" presStyleCnt="0"/>
      <dgm:spPr/>
    </dgm:pt>
    <dgm:pt modelId="{9BE4BEC1-D748-4128-9D83-C32D944EDE33}" type="pres">
      <dgm:prSet presAssocID="{3AADE374-DD0D-4873-87D9-20D7E9CCCA58}" presName="background" presStyleLbl="node0" presStyleIdx="1" presStyleCnt="3"/>
      <dgm:spPr/>
    </dgm:pt>
    <dgm:pt modelId="{F3159F33-2B22-4B80-9741-E6D4E98A092B}" type="pres">
      <dgm:prSet presAssocID="{3AADE374-DD0D-4873-87D9-20D7E9CCCA58}" presName="text" presStyleLbl="fgAcc0" presStyleIdx="1" presStyleCnt="3">
        <dgm:presLayoutVars>
          <dgm:chPref val="3"/>
        </dgm:presLayoutVars>
      </dgm:prSet>
      <dgm:spPr/>
      <dgm:t>
        <a:bodyPr/>
        <a:lstStyle/>
        <a:p>
          <a:endParaRPr lang="en-US"/>
        </a:p>
      </dgm:t>
    </dgm:pt>
    <dgm:pt modelId="{2F43F845-88B8-4A7B-BBBE-9BDF231BD16D}" type="pres">
      <dgm:prSet presAssocID="{3AADE374-DD0D-4873-87D9-20D7E9CCCA58}" presName="hierChild2" presStyleCnt="0"/>
      <dgm:spPr/>
    </dgm:pt>
    <dgm:pt modelId="{F976DD55-2682-4923-978A-F95F83293D72}" type="pres">
      <dgm:prSet presAssocID="{432F399D-CED8-4CAD-84D2-92AC6D128592}" presName="hierRoot1" presStyleCnt="0"/>
      <dgm:spPr/>
    </dgm:pt>
    <dgm:pt modelId="{E11DF68C-E1E5-45AC-A7DE-0361D54A3754}" type="pres">
      <dgm:prSet presAssocID="{432F399D-CED8-4CAD-84D2-92AC6D128592}" presName="composite" presStyleCnt="0"/>
      <dgm:spPr/>
    </dgm:pt>
    <dgm:pt modelId="{EE869FA0-7A70-4E28-AD8F-0D8EC7C6E85E}" type="pres">
      <dgm:prSet presAssocID="{432F399D-CED8-4CAD-84D2-92AC6D128592}" presName="background" presStyleLbl="node0" presStyleIdx="2" presStyleCnt="3"/>
      <dgm:spPr/>
    </dgm:pt>
    <dgm:pt modelId="{8678C038-F365-43B4-81A5-5B401C39B5AD}" type="pres">
      <dgm:prSet presAssocID="{432F399D-CED8-4CAD-84D2-92AC6D128592}" presName="text" presStyleLbl="fgAcc0" presStyleIdx="2" presStyleCnt="3">
        <dgm:presLayoutVars>
          <dgm:chPref val="3"/>
        </dgm:presLayoutVars>
      </dgm:prSet>
      <dgm:spPr/>
      <dgm:t>
        <a:bodyPr/>
        <a:lstStyle/>
        <a:p>
          <a:endParaRPr lang="en-US"/>
        </a:p>
      </dgm:t>
    </dgm:pt>
    <dgm:pt modelId="{63AF2FE1-F992-4E74-BB1D-CBE229BFB594}" type="pres">
      <dgm:prSet presAssocID="{432F399D-CED8-4CAD-84D2-92AC6D128592}" presName="hierChild2" presStyleCnt="0"/>
      <dgm:spPr/>
    </dgm:pt>
  </dgm:ptLst>
  <dgm:cxnLst>
    <dgm:cxn modelId="{A4375A7B-2961-4468-A13E-9483684EAD2B}" type="presOf" srcId="{DA22334D-526B-4153-96B7-E2D05CCBE069}" destId="{4630C29C-C6C1-468C-BAE4-58656155597E}" srcOrd="0" destOrd="0" presId="urn:microsoft.com/office/officeart/2005/8/layout/hierarchy1"/>
    <dgm:cxn modelId="{B371519B-34E6-4435-A3B2-2EE55E31810B}" srcId="{DA22334D-526B-4153-96B7-E2D05CCBE069}" destId="{3AADE374-DD0D-4873-87D9-20D7E9CCCA58}" srcOrd="1" destOrd="0" parTransId="{7E1061D9-8713-44A0-8208-55144C8A3AB4}" sibTransId="{1E243E5C-877F-4E94-9D10-33502C65A08D}"/>
    <dgm:cxn modelId="{C763B91B-2A5F-4A6A-AE6B-9212E4EB44DD}" type="presOf" srcId="{296C83ED-D7F6-4691-9BEF-FC44525472FC}" destId="{02BCE980-2E64-473F-9E10-B58BD12365A6}" srcOrd="0" destOrd="0" presId="urn:microsoft.com/office/officeart/2005/8/layout/hierarchy1"/>
    <dgm:cxn modelId="{7E972677-4F27-4CAF-B3F1-5693B6645234}" srcId="{DA22334D-526B-4153-96B7-E2D05CCBE069}" destId="{296C83ED-D7F6-4691-9BEF-FC44525472FC}" srcOrd="0" destOrd="0" parTransId="{45211DBD-2FB9-47EA-B75D-59511524EF53}" sibTransId="{3A000AA6-800D-471D-8737-89D6F688153F}"/>
    <dgm:cxn modelId="{209CF1FA-C9E5-4E45-BE72-088AB06F2EA4}" srcId="{DA22334D-526B-4153-96B7-E2D05CCBE069}" destId="{432F399D-CED8-4CAD-84D2-92AC6D128592}" srcOrd="2" destOrd="0" parTransId="{F84032F4-CE8D-4079-86C6-4241F3483BDE}" sibTransId="{9687FFCD-4DA7-432C-8BBA-BBBA82EA9717}"/>
    <dgm:cxn modelId="{1C340D38-D3E7-4037-A83A-C1DB9FDC956B}" type="presOf" srcId="{3AADE374-DD0D-4873-87D9-20D7E9CCCA58}" destId="{F3159F33-2B22-4B80-9741-E6D4E98A092B}" srcOrd="0" destOrd="0" presId="urn:microsoft.com/office/officeart/2005/8/layout/hierarchy1"/>
    <dgm:cxn modelId="{D5B61E7E-442B-4317-91A1-6F4B22E207EC}" type="presOf" srcId="{432F399D-CED8-4CAD-84D2-92AC6D128592}" destId="{8678C038-F365-43B4-81A5-5B401C39B5AD}" srcOrd="0" destOrd="0" presId="urn:microsoft.com/office/officeart/2005/8/layout/hierarchy1"/>
    <dgm:cxn modelId="{4A9B6103-7991-4488-81C5-44CD7E503C29}" type="presParOf" srcId="{4630C29C-C6C1-468C-BAE4-58656155597E}" destId="{3F78A86A-BAA8-4F5E-9ECF-2CC6F64F2CE8}" srcOrd="0" destOrd="0" presId="urn:microsoft.com/office/officeart/2005/8/layout/hierarchy1"/>
    <dgm:cxn modelId="{820A864C-6A16-4DF8-8EDE-7804163A1B3F}" type="presParOf" srcId="{3F78A86A-BAA8-4F5E-9ECF-2CC6F64F2CE8}" destId="{369D14BC-FC69-4B15-BE0C-C75769A806A0}" srcOrd="0" destOrd="0" presId="urn:microsoft.com/office/officeart/2005/8/layout/hierarchy1"/>
    <dgm:cxn modelId="{63196557-38B4-4DCC-911E-4839767811F3}" type="presParOf" srcId="{369D14BC-FC69-4B15-BE0C-C75769A806A0}" destId="{6DC50957-A41E-4450-9B10-E3C355A36F5F}" srcOrd="0" destOrd="0" presId="urn:microsoft.com/office/officeart/2005/8/layout/hierarchy1"/>
    <dgm:cxn modelId="{4D8C5345-08EF-4D07-B64D-588478E7176E}" type="presParOf" srcId="{369D14BC-FC69-4B15-BE0C-C75769A806A0}" destId="{02BCE980-2E64-473F-9E10-B58BD12365A6}" srcOrd="1" destOrd="0" presId="urn:microsoft.com/office/officeart/2005/8/layout/hierarchy1"/>
    <dgm:cxn modelId="{673F1063-2727-4E51-9AE9-8B2D52C97D5F}" type="presParOf" srcId="{3F78A86A-BAA8-4F5E-9ECF-2CC6F64F2CE8}" destId="{B57AF6D8-E565-474F-AC7A-5CDE792DBBBF}" srcOrd="1" destOrd="0" presId="urn:microsoft.com/office/officeart/2005/8/layout/hierarchy1"/>
    <dgm:cxn modelId="{806D6AAC-DBC5-4312-8A10-20E3CF427AA1}" type="presParOf" srcId="{4630C29C-C6C1-468C-BAE4-58656155597E}" destId="{13D52C2F-45A7-4237-91B1-42AE6FF046B3}" srcOrd="1" destOrd="0" presId="urn:microsoft.com/office/officeart/2005/8/layout/hierarchy1"/>
    <dgm:cxn modelId="{21A479E0-CC93-45BB-80B2-A9D9FF2B6C15}" type="presParOf" srcId="{13D52C2F-45A7-4237-91B1-42AE6FF046B3}" destId="{F9D41740-13F4-40B6-9CEA-BADF403D0965}" srcOrd="0" destOrd="0" presId="urn:microsoft.com/office/officeart/2005/8/layout/hierarchy1"/>
    <dgm:cxn modelId="{ECB7B6E8-A1B1-4B6B-B3D3-AA674524D6DF}" type="presParOf" srcId="{F9D41740-13F4-40B6-9CEA-BADF403D0965}" destId="{9BE4BEC1-D748-4128-9D83-C32D944EDE33}" srcOrd="0" destOrd="0" presId="urn:microsoft.com/office/officeart/2005/8/layout/hierarchy1"/>
    <dgm:cxn modelId="{CF8D7761-D04A-4197-B87E-2F0F4D7D8909}" type="presParOf" srcId="{F9D41740-13F4-40B6-9CEA-BADF403D0965}" destId="{F3159F33-2B22-4B80-9741-E6D4E98A092B}" srcOrd="1" destOrd="0" presId="urn:microsoft.com/office/officeart/2005/8/layout/hierarchy1"/>
    <dgm:cxn modelId="{F8155642-3EC4-45DD-85CC-3DE9600C9DEF}" type="presParOf" srcId="{13D52C2F-45A7-4237-91B1-42AE6FF046B3}" destId="{2F43F845-88B8-4A7B-BBBE-9BDF231BD16D}" srcOrd="1" destOrd="0" presId="urn:microsoft.com/office/officeart/2005/8/layout/hierarchy1"/>
    <dgm:cxn modelId="{8909334F-D721-4880-A8BD-E6CF3C587BFB}" type="presParOf" srcId="{4630C29C-C6C1-468C-BAE4-58656155597E}" destId="{F976DD55-2682-4923-978A-F95F83293D72}" srcOrd="2" destOrd="0" presId="urn:microsoft.com/office/officeart/2005/8/layout/hierarchy1"/>
    <dgm:cxn modelId="{427C11E2-FDF0-4ADC-97E0-3B1A0BA0574F}" type="presParOf" srcId="{F976DD55-2682-4923-978A-F95F83293D72}" destId="{E11DF68C-E1E5-45AC-A7DE-0361D54A3754}" srcOrd="0" destOrd="0" presId="urn:microsoft.com/office/officeart/2005/8/layout/hierarchy1"/>
    <dgm:cxn modelId="{E0268341-C6A1-44C4-9D22-14E42A86FEB6}" type="presParOf" srcId="{E11DF68C-E1E5-45AC-A7DE-0361D54A3754}" destId="{EE869FA0-7A70-4E28-AD8F-0D8EC7C6E85E}" srcOrd="0" destOrd="0" presId="urn:microsoft.com/office/officeart/2005/8/layout/hierarchy1"/>
    <dgm:cxn modelId="{D2C84592-2DF0-4FAA-A1E4-9C9B26038702}" type="presParOf" srcId="{E11DF68C-E1E5-45AC-A7DE-0361D54A3754}" destId="{8678C038-F365-43B4-81A5-5B401C39B5AD}" srcOrd="1" destOrd="0" presId="urn:microsoft.com/office/officeart/2005/8/layout/hierarchy1"/>
    <dgm:cxn modelId="{726BCE65-8B9E-4B7C-94E6-7D6383013448}" type="presParOf" srcId="{F976DD55-2682-4923-978A-F95F83293D72}" destId="{63AF2FE1-F992-4E74-BB1D-CBE229BFB59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DC522E-FBF7-4E0C-B521-724C98B3B747}"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20D5B6CC-BD8A-43B1-BA38-1564A8BD4CF3}">
      <dgm:prSet/>
      <dgm:spPr/>
      <dgm:t>
        <a:bodyPr/>
        <a:lstStyle/>
        <a:p>
          <a:r>
            <a:rPr lang="en-US"/>
            <a:t>Life-Long Skills - Prepares students with vital life skills, critical thinking abilities, and a deep appreciation for holistic development </a:t>
          </a:r>
        </a:p>
      </dgm:t>
    </dgm:pt>
    <dgm:pt modelId="{002CDF65-5BF6-4A59-870A-01FD3C87D49E}" type="parTrans" cxnId="{491F69EF-3871-45F8-829E-5C7BC66F454F}">
      <dgm:prSet/>
      <dgm:spPr/>
      <dgm:t>
        <a:bodyPr/>
        <a:lstStyle/>
        <a:p>
          <a:endParaRPr lang="en-US"/>
        </a:p>
      </dgm:t>
    </dgm:pt>
    <dgm:pt modelId="{2EA29A8B-39F9-4690-AFF7-CBC3A823A68D}" type="sibTrans" cxnId="{491F69EF-3871-45F8-829E-5C7BC66F454F}">
      <dgm:prSet/>
      <dgm:spPr/>
      <dgm:t>
        <a:bodyPr/>
        <a:lstStyle/>
        <a:p>
          <a:endParaRPr lang="en-US"/>
        </a:p>
      </dgm:t>
    </dgm:pt>
    <dgm:pt modelId="{5C59B9D4-4933-4443-9D52-F0778688B01C}">
      <dgm:prSet/>
      <dgm:spPr/>
      <dgm:t>
        <a:bodyPr/>
        <a:lstStyle/>
        <a:p>
          <a:r>
            <a:rPr lang="en-US"/>
            <a:t>Career Success - Nurtures well-rounded individuals poised for success in diverse career paths and future endeavors </a:t>
          </a:r>
        </a:p>
      </dgm:t>
    </dgm:pt>
    <dgm:pt modelId="{9C0DABE1-6AFF-42FD-9708-C086FC7FC9ED}" type="parTrans" cxnId="{6B263109-E207-45C9-AB55-87DF58109754}">
      <dgm:prSet/>
      <dgm:spPr/>
      <dgm:t>
        <a:bodyPr/>
        <a:lstStyle/>
        <a:p>
          <a:endParaRPr lang="en-US"/>
        </a:p>
      </dgm:t>
    </dgm:pt>
    <dgm:pt modelId="{1E63F5DB-F759-40EC-9662-1B0D144E4079}" type="sibTrans" cxnId="{6B263109-E207-45C9-AB55-87DF58109754}">
      <dgm:prSet/>
      <dgm:spPr/>
      <dgm:t>
        <a:bodyPr/>
        <a:lstStyle/>
        <a:p>
          <a:endParaRPr lang="en-US"/>
        </a:p>
      </dgm:t>
    </dgm:pt>
    <dgm:pt modelId="{735E528E-4732-4D6E-BA11-34D30A37582A}">
      <dgm:prSet/>
      <dgm:spPr/>
      <dgm:t>
        <a:bodyPr/>
        <a:lstStyle/>
        <a:p>
          <a:r>
            <a:rPr lang="en-US"/>
            <a:t>Community Impact - Empowers students to positively impact their communities through social awareness and responsible citizenship </a:t>
          </a:r>
        </a:p>
      </dgm:t>
    </dgm:pt>
    <dgm:pt modelId="{A3BFAC1B-76DE-4EC7-818D-C1E588FA083D}" type="parTrans" cxnId="{E7D437EE-BA87-4855-9245-9D6BFCCB481E}">
      <dgm:prSet/>
      <dgm:spPr/>
      <dgm:t>
        <a:bodyPr/>
        <a:lstStyle/>
        <a:p>
          <a:endParaRPr lang="en-US"/>
        </a:p>
      </dgm:t>
    </dgm:pt>
    <dgm:pt modelId="{5667F95D-0DFB-4E99-9742-E89AA6632BCD}" type="sibTrans" cxnId="{E7D437EE-BA87-4855-9245-9D6BFCCB481E}">
      <dgm:prSet/>
      <dgm:spPr/>
      <dgm:t>
        <a:bodyPr/>
        <a:lstStyle/>
        <a:p>
          <a:endParaRPr lang="en-US"/>
        </a:p>
      </dgm:t>
    </dgm:pt>
    <dgm:pt modelId="{F9DA6337-4D99-4A4D-815B-C11A2F43BA8F}" type="pres">
      <dgm:prSet presAssocID="{7EDC522E-FBF7-4E0C-B521-724C98B3B747}" presName="vert0" presStyleCnt="0">
        <dgm:presLayoutVars>
          <dgm:dir/>
          <dgm:animOne val="branch"/>
          <dgm:animLvl val="lvl"/>
        </dgm:presLayoutVars>
      </dgm:prSet>
      <dgm:spPr/>
      <dgm:t>
        <a:bodyPr/>
        <a:lstStyle/>
        <a:p>
          <a:endParaRPr lang="en-US"/>
        </a:p>
      </dgm:t>
    </dgm:pt>
    <dgm:pt modelId="{3C2A1F7F-155C-46BB-94DE-4F7FC5F8EA55}" type="pres">
      <dgm:prSet presAssocID="{20D5B6CC-BD8A-43B1-BA38-1564A8BD4CF3}" presName="thickLine" presStyleLbl="alignNode1" presStyleIdx="0" presStyleCnt="3"/>
      <dgm:spPr/>
    </dgm:pt>
    <dgm:pt modelId="{EC24F777-BF01-4246-B31F-2D5B6C4D31C8}" type="pres">
      <dgm:prSet presAssocID="{20D5B6CC-BD8A-43B1-BA38-1564A8BD4CF3}" presName="horz1" presStyleCnt="0"/>
      <dgm:spPr/>
    </dgm:pt>
    <dgm:pt modelId="{2C3C2302-CB49-4A90-BFD6-7BCC0AF5D2BD}" type="pres">
      <dgm:prSet presAssocID="{20D5B6CC-BD8A-43B1-BA38-1564A8BD4CF3}" presName="tx1" presStyleLbl="revTx" presStyleIdx="0" presStyleCnt="3"/>
      <dgm:spPr/>
      <dgm:t>
        <a:bodyPr/>
        <a:lstStyle/>
        <a:p>
          <a:endParaRPr lang="en-US"/>
        </a:p>
      </dgm:t>
    </dgm:pt>
    <dgm:pt modelId="{894BF81E-58FF-462B-B25A-FE139D01B7EC}" type="pres">
      <dgm:prSet presAssocID="{20D5B6CC-BD8A-43B1-BA38-1564A8BD4CF3}" presName="vert1" presStyleCnt="0"/>
      <dgm:spPr/>
    </dgm:pt>
    <dgm:pt modelId="{1E2AC60B-81D3-4929-8A14-A5173312FCB3}" type="pres">
      <dgm:prSet presAssocID="{5C59B9D4-4933-4443-9D52-F0778688B01C}" presName="thickLine" presStyleLbl="alignNode1" presStyleIdx="1" presStyleCnt="3"/>
      <dgm:spPr/>
    </dgm:pt>
    <dgm:pt modelId="{E15A0514-F250-4CC9-B378-7802303B0049}" type="pres">
      <dgm:prSet presAssocID="{5C59B9D4-4933-4443-9D52-F0778688B01C}" presName="horz1" presStyleCnt="0"/>
      <dgm:spPr/>
    </dgm:pt>
    <dgm:pt modelId="{0619586A-89FB-4A3B-8EC5-A1772298F332}" type="pres">
      <dgm:prSet presAssocID="{5C59B9D4-4933-4443-9D52-F0778688B01C}" presName="tx1" presStyleLbl="revTx" presStyleIdx="1" presStyleCnt="3"/>
      <dgm:spPr/>
      <dgm:t>
        <a:bodyPr/>
        <a:lstStyle/>
        <a:p>
          <a:endParaRPr lang="en-US"/>
        </a:p>
      </dgm:t>
    </dgm:pt>
    <dgm:pt modelId="{56AAE132-354D-4D6F-A66A-ABAF7C3430C0}" type="pres">
      <dgm:prSet presAssocID="{5C59B9D4-4933-4443-9D52-F0778688B01C}" presName="vert1" presStyleCnt="0"/>
      <dgm:spPr/>
    </dgm:pt>
    <dgm:pt modelId="{9209E375-7EE1-4A0B-8E4D-D0E88872C5DC}" type="pres">
      <dgm:prSet presAssocID="{735E528E-4732-4D6E-BA11-34D30A37582A}" presName="thickLine" presStyleLbl="alignNode1" presStyleIdx="2" presStyleCnt="3"/>
      <dgm:spPr/>
    </dgm:pt>
    <dgm:pt modelId="{4262D3F1-6E2E-4DCB-B33B-4D064A157B86}" type="pres">
      <dgm:prSet presAssocID="{735E528E-4732-4D6E-BA11-34D30A37582A}" presName="horz1" presStyleCnt="0"/>
      <dgm:spPr/>
    </dgm:pt>
    <dgm:pt modelId="{23EA14E7-E17D-4318-8D3A-AF1B3A5DEB53}" type="pres">
      <dgm:prSet presAssocID="{735E528E-4732-4D6E-BA11-34D30A37582A}" presName="tx1" presStyleLbl="revTx" presStyleIdx="2" presStyleCnt="3"/>
      <dgm:spPr/>
      <dgm:t>
        <a:bodyPr/>
        <a:lstStyle/>
        <a:p>
          <a:endParaRPr lang="en-US"/>
        </a:p>
      </dgm:t>
    </dgm:pt>
    <dgm:pt modelId="{37DFE31F-553A-409D-9F50-EF396ABC5A2F}" type="pres">
      <dgm:prSet presAssocID="{735E528E-4732-4D6E-BA11-34D30A37582A}" presName="vert1" presStyleCnt="0"/>
      <dgm:spPr/>
    </dgm:pt>
  </dgm:ptLst>
  <dgm:cxnLst>
    <dgm:cxn modelId="{00F01674-7DC0-470A-9FD3-D294A9B789AA}" type="presOf" srcId="{20D5B6CC-BD8A-43B1-BA38-1564A8BD4CF3}" destId="{2C3C2302-CB49-4A90-BFD6-7BCC0AF5D2BD}" srcOrd="0" destOrd="0" presId="urn:microsoft.com/office/officeart/2008/layout/LinedList"/>
    <dgm:cxn modelId="{416A140B-F58B-4D29-9424-9730802BD2DB}" type="presOf" srcId="{735E528E-4732-4D6E-BA11-34D30A37582A}" destId="{23EA14E7-E17D-4318-8D3A-AF1B3A5DEB53}" srcOrd="0" destOrd="0" presId="urn:microsoft.com/office/officeart/2008/layout/LinedList"/>
    <dgm:cxn modelId="{491F69EF-3871-45F8-829E-5C7BC66F454F}" srcId="{7EDC522E-FBF7-4E0C-B521-724C98B3B747}" destId="{20D5B6CC-BD8A-43B1-BA38-1564A8BD4CF3}" srcOrd="0" destOrd="0" parTransId="{002CDF65-5BF6-4A59-870A-01FD3C87D49E}" sibTransId="{2EA29A8B-39F9-4690-AFF7-CBC3A823A68D}"/>
    <dgm:cxn modelId="{58E6022F-100F-4512-A3AB-89DDF5E42BA8}" type="presOf" srcId="{7EDC522E-FBF7-4E0C-B521-724C98B3B747}" destId="{F9DA6337-4D99-4A4D-815B-C11A2F43BA8F}" srcOrd="0" destOrd="0" presId="urn:microsoft.com/office/officeart/2008/layout/LinedList"/>
    <dgm:cxn modelId="{6B263109-E207-45C9-AB55-87DF58109754}" srcId="{7EDC522E-FBF7-4E0C-B521-724C98B3B747}" destId="{5C59B9D4-4933-4443-9D52-F0778688B01C}" srcOrd="1" destOrd="0" parTransId="{9C0DABE1-6AFF-42FD-9708-C086FC7FC9ED}" sibTransId="{1E63F5DB-F759-40EC-9662-1B0D144E4079}"/>
    <dgm:cxn modelId="{DAFC0593-1D2B-4D3B-AE15-D2E4655F2B6B}" type="presOf" srcId="{5C59B9D4-4933-4443-9D52-F0778688B01C}" destId="{0619586A-89FB-4A3B-8EC5-A1772298F332}" srcOrd="0" destOrd="0" presId="urn:microsoft.com/office/officeart/2008/layout/LinedList"/>
    <dgm:cxn modelId="{E7D437EE-BA87-4855-9245-9D6BFCCB481E}" srcId="{7EDC522E-FBF7-4E0C-B521-724C98B3B747}" destId="{735E528E-4732-4D6E-BA11-34D30A37582A}" srcOrd="2" destOrd="0" parTransId="{A3BFAC1B-76DE-4EC7-818D-C1E588FA083D}" sibTransId="{5667F95D-0DFB-4E99-9742-E89AA6632BCD}"/>
    <dgm:cxn modelId="{FF06AAE3-3021-444C-9920-78D205038C7C}" type="presParOf" srcId="{F9DA6337-4D99-4A4D-815B-C11A2F43BA8F}" destId="{3C2A1F7F-155C-46BB-94DE-4F7FC5F8EA55}" srcOrd="0" destOrd="0" presId="urn:microsoft.com/office/officeart/2008/layout/LinedList"/>
    <dgm:cxn modelId="{229A4E38-EB89-4EFD-BCD6-6C8CB07BF797}" type="presParOf" srcId="{F9DA6337-4D99-4A4D-815B-C11A2F43BA8F}" destId="{EC24F777-BF01-4246-B31F-2D5B6C4D31C8}" srcOrd="1" destOrd="0" presId="urn:microsoft.com/office/officeart/2008/layout/LinedList"/>
    <dgm:cxn modelId="{A309C6AD-C361-42BA-AABF-62E63EA3ADAA}" type="presParOf" srcId="{EC24F777-BF01-4246-B31F-2D5B6C4D31C8}" destId="{2C3C2302-CB49-4A90-BFD6-7BCC0AF5D2BD}" srcOrd="0" destOrd="0" presId="urn:microsoft.com/office/officeart/2008/layout/LinedList"/>
    <dgm:cxn modelId="{BCFD85E3-E3EC-455A-8D25-0011234A4D53}" type="presParOf" srcId="{EC24F777-BF01-4246-B31F-2D5B6C4D31C8}" destId="{894BF81E-58FF-462B-B25A-FE139D01B7EC}" srcOrd="1" destOrd="0" presId="urn:microsoft.com/office/officeart/2008/layout/LinedList"/>
    <dgm:cxn modelId="{07730FD6-25C4-47D5-A310-4E328E8A75E9}" type="presParOf" srcId="{F9DA6337-4D99-4A4D-815B-C11A2F43BA8F}" destId="{1E2AC60B-81D3-4929-8A14-A5173312FCB3}" srcOrd="2" destOrd="0" presId="urn:microsoft.com/office/officeart/2008/layout/LinedList"/>
    <dgm:cxn modelId="{F4B9F859-E41D-4D1E-B62F-0EC524EBCC5F}" type="presParOf" srcId="{F9DA6337-4D99-4A4D-815B-C11A2F43BA8F}" destId="{E15A0514-F250-4CC9-B378-7802303B0049}" srcOrd="3" destOrd="0" presId="urn:microsoft.com/office/officeart/2008/layout/LinedList"/>
    <dgm:cxn modelId="{A0236AF4-8E32-4979-A294-63B3F0850580}" type="presParOf" srcId="{E15A0514-F250-4CC9-B378-7802303B0049}" destId="{0619586A-89FB-4A3B-8EC5-A1772298F332}" srcOrd="0" destOrd="0" presId="urn:microsoft.com/office/officeart/2008/layout/LinedList"/>
    <dgm:cxn modelId="{962981C3-6399-4077-9FDB-4B7246302A72}" type="presParOf" srcId="{E15A0514-F250-4CC9-B378-7802303B0049}" destId="{56AAE132-354D-4D6F-A66A-ABAF7C3430C0}" srcOrd="1" destOrd="0" presId="urn:microsoft.com/office/officeart/2008/layout/LinedList"/>
    <dgm:cxn modelId="{980E7268-A828-436E-925A-557BC86014A4}" type="presParOf" srcId="{F9DA6337-4D99-4A4D-815B-C11A2F43BA8F}" destId="{9209E375-7EE1-4A0B-8E4D-D0E88872C5DC}" srcOrd="4" destOrd="0" presId="urn:microsoft.com/office/officeart/2008/layout/LinedList"/>
    <dgm:cxn modelId="{966663A4-F509-486C-8E3D-B91390DAAEF5}" type="presParOf" srcId="{F9DA6337-4D99-4A4D-815B-C11A2F43BA8F}" destId="{4262D3F1-6E2E-4DCB-B33B-4D064A157B86}" srcOrd="5" destOrd="0" presId="urn:microsoft.com/office/officeart/2008/layout/LinedList"/>
    <dgm:cxn modelId="{7B017AFD-EAE3-4FD9-AE0D-D3873F1A0B31}" type="presParOf" srcId="{4262D3F1-6E2E-4DCB-B33B-4D064A157B86}" destId="{23EA14E7-E17D-4318-8D3A-AF1B3A5DEB53}" srcOrd="0" destOrd="0" presId="urn:microsoft.com/office/officeart/2008/layout/LinedList"/>
    <dgm:cxn modelId="{C2294477-6039-4E07-A985-CF25B5FDFE50}" type="presParOf" srcId="{4262D3F1-6E2E-4DCB-B33B-4D064A157B86}" destId="{37DFE31F-553A-409D-9F50-EF396ABC5A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AE78A8-6739-4A66-B59F-5D15280DE141}"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E13DC840-A278-4F2B-8E02-B4DAC460CB62}">
      <dgm:prSet/>
      <dgm:spPr/>
      <dgm:t>
        <a:bodyPr/>
        <a:lstStyle/>
        <a:p>
          <a:r>
            <a:rPr lang="en-US"/>
            <a:t>Physical Well-being - A safe environment promotes physical health, reducing risks of accidents and injuries. </a:t>
          </a:r>
        </a:p>
      </dgm:t>
    </dgm:pt>
    <dgm:pt modelId="{1E0AE05C-19E9-4D86-808B-C6E737CD3439}" type="parTrans" cxnId="{CD484306-4AD5-4068-BF40-A34B8F020AE4}">
      <dgm:prSet/>
      <dgm:spPr/>
      <dgm:t>
        <a:bodyPr/>
        <a:lstStyle/>
        <a:p>
          <a:endParaRPr lang="en-US"/>
        </a:p>
      </dgm:t>
    </dgm:pt>
    <dgm:pt modelId="{BF947483-9D83-4164-9A61-C6CAF30BAD7C}" type="sibTrans" cxnId="{CD484306-4AD5-4068-BF40-A34B8F020AE4}">
      <dgm:prSet/>
      <dgm:spPr/>
      <dgm:t>
        <a:bodyPr/>
        <a:lstStyle/>
        <a:p>
          <a:endParaRPr lang="en-US"/>
        </a:p>
      </dgm:t>
    </dgm:pt>
    <dgm:pt modelId="{B2BC2AEC-908B-4219-8CDB-2BAE6D8A0FB4}">
      <dgm:prSet/>
      <dgm:spPr/>
      <dgm:t>
        <a:bodyPr/>
        <a:lstStyle/>
        <a:p>
          <a:r>
            <a:rPr lang="en-US"/>
            <a:t>Mental Health - Healthy environments contribute to lower stress levels and better mental well-being. </a:t>
          </a:r>
        </a:p>
      </dgm:t>
    </dgm:pt>
    <dgm:pt modelId="{A7232935-400E-4A78-99DA-A9FD78A791D0}" type="parTrans" cxnId="{469D1D0E-AAF3-45E9-A29C-8EA7BA1EFF2F}">
      <dgm:prSet/>
      <dgm:spPr/>
      <dgm:t>
        <a:bodyPr/>
        <a:lstStyle/>
        <a:p>
          <a:endParaRPr lang="en-US"/>
        </a:p>
      </dgm:t>
    </dgm:pt>
    <dgm:pt modelId="{4C384257-21D7-4A3A-BBB7-9A12599CAB95}" type="sibTrans" cxnId="{469D1D0E-AAF3-45E9-A29C-8EA7BA1EFF2F}">
      <dgm:prSet/>
      <dgm:spPr/>
      <dgm:t>
        <a:bodyPr/>
        <a:lstStyle/>
        <a:p>
          <a:endParaRPr lang="en-US"/>
        </a:p>
      </dgm:t>
    </dgm:pt>
    <dgm:pt modelId="{D015930E-3116-456A-8E52-144B4E2FD687}">
      <dgm:prSet/>
      <dgm:spPr/>
      <dgm:t>
        <a:bodyPr/>
        <a:lstStyle/>
        <a:p>
          <a:r>
            <a:rPr lang="en-US"/>
            <a:t>Positive Learning Experience - Students thrive in safe and supportive settings, leading to improved academic performance. </a:t>
          </a:r>
        </a:p>
      </dgm:t>
    </dgm:pt>
    <dgm:pt modelId="{9F6D51F3-7410-4A4A-A3A1-1E0AC63955E3}" type="parTrans" cxnId="{4E4A6C77-8AC0-4A02-9B2F-C63A7B3F65EE}">
      <dgm:prSet/>
      <dgm:spPr/>
      <dgm:t>
        <a:bodyPr/>
        <a:lstStyle/>
        <a:p>
          <a:endParaRPr lang="en-US"/>
        </a:p>
      </dgm:t>
    </dgm:pt>
    <dgm:pt modelId="{F97E862A-84EF-4AFF-80C7-85AE5D44F375}" type="sibTrans" cxnId="{4E4A6C77-8AC0-4A02-9B2F-C63A7B3F65EE}">
      <dgm:prSet/>
      <dgm:spPr/>
      <dgm:t>
        <a:bodyPr/>
        <a:lstStyle/>
        <a:p>
          <a:endParaRPr lang="en-US"/>
        </a:p>
      </dgm:t>
    </dgm:pt>
    <dgm:pt modelId="{230D3D93-93EF-4C4E-92DA-8E3552D73D30}" type="pres">
      <dgm:prSet presAssocID="{DBAE78A8-6739-4A66-B59F-5D15280DE141}" presName="hierChild1" presStyleCnt="0">
        <dgm:presLayoutVars>
          <dgm:chPref val="1"/>
          <dgm:dir/>
          <dgm:animOne val="branch"/>
          <dgm:animLvl val="lvl"/>
          <dgm:resizeHandles/>
        </dgm:presLayoutVars>
      </dgm:prSet>
      <dgm:spPr/>
      <dgm:t>
        <a:bodyPr/>
        <a:lstStyle/>
        <a:p>
          <a:endParaRPr lang="en-US"/>
        </a:p>
      </dgm:t>
    </dgm:pt>
    <dgm:pt modelId="{C8AD83C1-7988-4289-8B8E-CB0A1E21D0E0}" type="pres">
      <dgm:prSet presAssocID="{E13DC840-A278-4F2B-8E02-B4DAC460CB62}" presName="hierRoot1" presStyleCnt="0"/>
      <dgm:spPr/>
    </dgm:pt>
    <dgm:pt modelId="{12BE05F4-7B5C-4D2A-979A-274F250867FD}" type="pres">
      <dgm:prSet presAssocID="{E13DC840-A278-4F2B-8E02-B4DAC460CB62}" presName="composite" presStyleCnt="0"/>
      <dgm:spPr/>
    </dgm:pt>
    <dgm:pt modelId="{FE82E57C-E08B-4F2B-A1F5-B847529C0BDC}" type="pres">
      <dgm:prSet presAssocID="{E13DC840-A278-4F2B-8E02-B4DAC460CB62}" presName="background" presStyleLbl="node0" presStyleIdx="0" presStyleCnt="3"/>
      <dgm:spPr/>
    </dgm:pt>
    <dgm:pt modelId="{48E67E46-CED5-4791-9623-3EE5000CB089}" type="pres">
      <dgm:prSet presAssocID="{E13DC840-A278-4F2B-8E02-B4DAC460CB62}" presName="text" presStyleLbl="fgAcc0" presStyleIdx="0" presStyleCnt="3">
        <dgm:presLayoutVars>
          <dgm:chPref val="3"/>
        </dgm:presLayoutVars>
      </dgm:prSet>
      <dgm:spPr/>
      <dgm:t>
        <a:bodyPr/>
        <a:lstStyle/>
        <a:p>
          <a:endParaRPr lang="en-US"/>
        </a:p>
      </dgm:t>
    </dgm:pt>
    <dgm:pt modelId="{B3C1B98E-334E-4A2C-BC6B-17A2289480EC}" type="pres">
      <dgm:prSet presAssocID="{E13DC840-A278-4F2B-8E02-B4DAC460CB62}" presName="hierChild2" presStyleCnt="0"/>
      <dgm:spPr/>
    </dgm:pt>
    <dgm:pt modelId="{503DDDB8-5BDF-496C-AD69-1FEAA78CE0A6}" type="pres">
      <dgm:prSet presAssocID="{B2BC2AEC-908B-4219-8CDB-2BAE6D8A0FB4}" presName="hierRoot1" presStyleCnt="0"/>
      <dgm:spPr/>
    </dgm:pt>
    <dgm:pt modelId="{87E3FBA0-7080-4F34-9F7D-27CA4CC6361F}" type="pres">
      <dgm:prSet presAssocID="{B2BC2AEC-908B-4219-8CDB-2BAE6D8A0FB4}" presName="composite" presStyleCnt="0"/>
      <dgm:spPr/>
    </dgm:pt>
    <dgm:pt modelId="{7CC0D00B-56C0-4FE1-BE90-71633B6ED865}" type="pres">
      <dgm:prSet presAssocID="{B2BC2AEC-908B-4219-8CDB-2BAE6D8A0FB4}" presName="background" presStyleLbl="node0" presStyleIdx="1" presStyleCnt="3"/>
      <dgm:spPr/>
    </dgm:pt>
    <dgm:pt modelId="{09DEE9E7-E206-4CB7-8B9E-A46B4E2EECB4}" type="pres">
      <dgm:prSet presAssocID="{B2BC2AEC-908B-4219-8CDB-2BAE6D8A0FB4}" presName="text" presStyleLbl="fgAcc0" presStyleIdx="1" presStyleCnt="3">
        <dgm:presLayoutVars>
          <dgm:chPref val="3"/>
        </dgm:presLayoutVars>
      </dgm:prSet>
      <dgm:spPr/>
      <dgm:t>
        <a:bodyPr/>
        <a:lstStyle/>
        <a:p>
          <a:endParaRPr lang="en-US"/>
        </a:p>
      </dgm:t>
    </dgm:pt>
    <dgm:pt modelId="{5E1B1701-38A0-4524-A028-149AF837AF11}" type="pres">
      <dgm:prSet presAssocID="{B2BC2AEC-908B-4219-8CDB-2BAE6D8A0FB4}" presName="hierChild2" presStyleCnt="0"/>
      <dgm:spPr/>
    </dgm:pt>
    <dgm:pt modelId="{E31C9411-5E08-49B7-8DC6-4B4745947D24}" type="pres">
      <dgm:prSet presAssocID="{D015930E-3116-456A-8E52-144B4E2FD687}" presName="hierRoot1" presStyleCnt="0"/>
      <dgm:spPr/>
    </dgm:pt>
    <dgm:pt modelId="{EDBC1230-8BE0-43C4-8392-833489CE2069}" type="pres">
      <dgm:prSet presAssocID="{D015930E-3116-456A-8E52-144B4E2FD687}" presName="composite" presStyleCnt="0"/>
      <dgm:spPr/>
    </dgm:pt>
    <dgm:pt modelId="{7C1E611A-DEEF-447C-87E5-9B2FC4F6EC38}" type="pres">
      <dgm:prSet presAssocID="{D015930E-3116-456A-8E52-144B4E2FD687}" presName="background" presStyleLbl="node0" presStyleIdx="2" presStyleCnt="3"/>
      <dgm:spPr/>
    </dgm:pt>
    <dgm:pt modelId="{B91A82BA-5BE7-4B25-84E7-E60AE5F2CC67}" type="pres">
      <dgm:prSet presAssocID="{D015930E-3116-456A-8E52-144B4E2FD687}" presName="text" presStyleLbl="fgAcc0" presStyleIdx="2" presStyleCnt="3">
        <dgm:presLayoutVars>
          <dgm:chPref val="3"/>
        </dgm:presLayoutVars>
      </dgm:prSet>
      <dgm:spPr/>
      <dgm:t>
        <a:bodyPr/>
        <a:lstStyle/>
        <a:p>
          <a:endParaRPr lang="en-US"/>
        </a:p>
      </dgm:t>
    </dgm:pt>
    <dgm:pt modelId="{3BE54BBA-82C9-46EC-A7C9-CD3C603C229E}" type="pres">
      <dgm:prSet presAssocID="{D015930E-3116-456A-8E52-144B4E2FD687}" presName="hierChild2" presStyleCnt="0"/>
      <dgm:spPr/>
    </dgm:pt>
  </dgm:ptLst>
  <dgm:cxnLst>
    <dgm:cxn modelId="{45E5D7CE-D297-495F-9A33-347B748B37FE}" type="presOf" srcId="{DBAE78A8-6739-4A66-B59F-5D15280DE141}" destId="{230D3D93-93EF-4C4E-92DA-8E3552D73D30}" srcOrd="0" destOrd="0" presId="urn:microsoft.com/office/officeart/2005/8/layout/hierarchy1"/>
    <dgm:cxn modelId="{4E4A6C77-8AC0-4A02-9B2F-C63A7B3F65EE}" srcId="{DBAE78A8-6739-4A66-B59F-5D15280DE141}" destId="{D015930E-3116-456A-8E52-144B4E2FD687}" srcOrd="2" destOrd="0" parTransId="{9F6D51F3-7410-4A4A-A3A1-1E0AC63955E3}" sibTransId="{F97E862A-84EF-4AFF-80C7-85AE5D44F375}"/>
    <dgm:cxn modelId="{CD484306-4AD5-4068-BF40-A34B8F020AE4}" srcId="{DBAE78A8-6739-4A66-B59F-5D15280DE141}" destId="{E13DC840-A278-4F2B-8E02-B4DAC460CB62}" srcOrd="0" destOrd="0" parTransId="{1E0AE05C-19E9-4D86-808B-C6E737CD3439}" sibTransId="{BF947483-9D83-4164-9A61-C6CAF30BAD7C}"/>
    <dgm:cxn modelId="{DD7A8DE3-78F5-4D58-8BE9-D1B7127C6253}" type="presOf" srcId="{D015930E-3116-456A-8E52-144B4E2FD687}" destId="{B91A82BA-5BE7-4B25-84E7-E60AE5F2CC67}" srcOrd="0" destOrd="0" presId="urn:microsoft.com/office/officeart/2005/8/layout/hierarchy1"/>
    <dgm:cxn modelId="{469D1D0E-AAF3-45E9-A29C-8EA7BA1EFF2F}" srcId="{DBAE78A8-6739-4A66-B59F-5D15280DE141}" destId="{B2BC2AEC-908B-4219-8CDB-2BAE6D8A0FB4}" srcOrd="1" destOrd="0" parTransId="{A7232935-400E-4A78-99DA-A9FD78A791D0}" sibTransId="{4C384257-21D7-4A3A-BBB7-9A12599CAB95}"/>
    <dgm:cxn modelId="{58622A97-9967-4FAF-8246-42D4BA469879}" type="presOf" srcId="{B2BC2AEC-908B-4219-8CDB-2BAE6D8A0FB4}" destId="{09DEE9E7-E206-4CB7-8B9E-A46B4E2EECB4}" srcOrd="0" destOrd="0" presId="urn:microsoft.com/office/officeart/2005/8/layout/hierarchy1"/>
    <dgm:cxn modelId="{4D169422-F26A-442F-9388-38DFC5029845}" type="presOf" srcId="{E13DC840-A278-4F2B-8E02-B4DAC460CB62}" destId="{48E67E46-CED5-4791-9623-3EE5000CB089}" srcOrd="0" destOrd="0" presId="urn:microsoft.com/office/officeart/2005/8/layout/hierarchy1"/>
    <dgm:cxn modelId="{2E406DA5-876E-456C-BBB8-21AE8E314287}" type="presParOf" srcId="{230D3D93-93EF-4C4E-92DA-8E3552D73D30}" destId="{C8AD83C1-7988-4289-8B8E-CB0A1E21D0E0}" srcOrd="0" destOrd="0" presId="urn:microsoft.com/office/officeart/2005/8/layout/hierarchy1"/>
    <dgm:cxn modelId="{130C18D9-14C9-473F-926A-B1715F13E54D}" type="presParOf" srcId="{C8AD83C1-7988-4289-8B8E-CB0A1E21D0E0}" destId="{12BE05F4-7B5C-4D2A-979A-274F250867FD}" srcOrd="0" destOrd="0" presId="urn:microsoft.com/office/officeart/2005/8/layout/hierarchy1"/>
    <dgm:cxn modelId="{61595539-FEBC-48F2-AEB8-817E7B34BF2C}" type="presParOf" srcId="{12BE05F4-7B5C-4D2A-979A-274F250867FD}" destId="{FE82E57C-E08B-4F2B-A1F5-B847529C0BDC}" srcOrd="0" destOrd="0" presId="urn:microsoft.com/office/officeart/2005/8/layout/hierarchy1"/>
    <dgm:cxn modelId="{4AC9E932-C9D8-43A6-B926-E38D06A7BEC4}" type="presParOf" srcId="{12BE05F4-7B5C-4D2A-979A-274F250867FD}" destId="{48E67E46-CED5-4791-9623-3EE5000CB089}" srcOrd="1" destOrd="0" presId="urn:microsoft.com/office/officeart/2005/8/layout/hierarchy1"/>
    <dgm:cxn modelId="{E68D50CC-7679-4DE4-8151-3602968282F7}" type="presParOf" srcId="{C8AD83C1-7988-4289-8B8E-CB0A1E21D0E0}" destId="{B3C1B98E-334E-4A2C-BC6B-17A2289480EC}" srcOrd="1" destOrd="0" presId="urn:microsoft.com/office/officeart/2005/8/layout/hierarchy1"/>
    <dgm:cxn modelId="{BA5F9257-1B2C-4B56-9470-82301A5CBA4E}" type="presParOf" srcId="{230D3D93-93EF-4C4E-92DA-8E3552D73D30}" destId="{503DDDB8-5BDF-496C-AD69-1FEAA78CE0A6}" srcOrd="1" destOrd="0" presId="urn:microsoft.com/office/officeart/2005/8/layout/hierarchy1"/>
    <dgm:cxn modelId="{F285490E-8C42-48BF-8483-BA791F175F06}" type="presParOf" srcId="{503DDDB8-5BDF-496C-AD69-1FEAA78CE0A6}" destId="{87E3FBA0-7080-4F34-9F7D-27CA4CC6361F}" srcOrd="0" destOrd="0" presId="urn:microsoft.com/office/officeart/2005/8/layout/hierarchy1"/>
    <dgm:cxn modelId="{1124B200-37C3-4485-A143-97A06F3695CC}" type="presParOf" srcId="{87E3FBA0-7080-4F34-9F7D-27CA4CC6361F}" destId="{7CC0D00B-56C0-4FE1-BE90-71633B6ED865}" srcOrd="0" destOrd="0" presId="urn:microsoft.com/office/officeart/2005/8/layout/hierarchy1"/>
    <dgm:cxn modelId="{F960F83E-821E-4097-AB56-75E1A304D22B}" type="presParOf" srcId="{87E3FBA0-7080-4F34-9F7D-27CA4CC6361F}" destId="{09DEE9E7-E206-4CB7-8B9E-A46B4E2EECB4}" srcOrd="1" destOrd="0" presId="urn:microsoft.com/office/officeart/2005/8/layout/hierarchy1"/>
    <dgm:cxn modelId="{638B8404-02D9-4349-A37B-9C557293F9DE}" type="presParOf" srcId="{503DDDB8-5BDF-496C-AD69-1FEAA78CE0A6}" destId="{5E1B1701-38A0-4524-A028-149AF837AF11}" srcOrd="1" destOrd="0" presId="urn:microsoft.com/office/officeart/2005/8/layout/hierarchy1"/>
    <dgm:cxn modelId="{892FFB1A-8D25-4D45-A8BE-A9DA7EAC8C58}" type="presParOf" srcId="{230D3D93-93EF-4C4E-92DA-8E3552D73D30}" destId="{E31C9411-5E08-49B7-8DC6-4B4745947D24}" srcOrd="2" destOrd="0" presId="urn:microsoft.com/office/officeart/2005/8/layout/hierarchy1"/>
    <dgm:cxn modelId="{2E1BCABF-8A64-4274-872F-D6B5927D943F}" type="presParOf" srcId="{E31C9411-5E08-49B7-8DC6-4B4745947D24}" destId="{EDBC1230-8BE0-43C4-8392-833489CE2069}" srcOrd="0" destOrd="0" presId="urn:microsoft.com/office/officeart/2005/8/layout/hierarchy1"/>
    <dgm:cxn modelId="{61DD0165-A124-4565-913B-C415D2448D9E}" type="presParOf" srcId="{EDBC1230-8BE0-43C4-8392-833489CE2069}" destId="{7C1E611A-DEEF-447C-87E5-9B2FC4F6EC38}" srcOrd="0" destOrd="0" presId="urn:microsoft.com/office/officeart/2005/8/layout/hierarchy1"/>
    <dgm:cxn modelId="{E35AC0E1-2FB9-4618-990D-A79B27239B78}" type="presParOf" srcId="{EDBC1230-8BE0-43C4-8392-833489CE2069}" destId="{B91A82BA-5BE7-4B25-84E7-E60AE5F2CC67}" srcOrd="1" destOrd="0" presId="urn:microsoft.com/office/officeart/2005/8/layout/hierarchy1"/>
    <dgm:cxn modelId="{C2BFC9D7-234C-46B1-8B15-D012D50809D7}" type="presParOf" srcId="{E31C9411-5E08-49B7-8DC6-4B4745947D24}" destId="{3BE54BBA-82C9-46EC-A7C9-CD3C603C22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7AD7CC-1DE0-4B85-A7BB-D1237A3C0673}" type="doc">
      <dgm:prSet loTypeId="urn:microsoft.com/office/officeart/2005/8/layout/hierarchy3" loCatId="hierarchy" qsTypeId="urn:microsoft.com/office/officeart/2005/8/quickstyle/simple1" qsCatId="simple" csTypeId="urn:microsoft.com/office/officeart/2005/8/colors/accent4_2" csCatId="accent4"/>
      <dgm:spPr/>
      <dgm:t>
        <a:bodyPr/>
        <a:lstStyle/>
        <a:p>
          <a:endParaRPr lang="en-US"/>
        </a:p>
      </dgm:t>
    </dgm:pt>
    <dgm:pt modelId="{6CD0E1CC-C810-42C6-BD37-BC9660A94360}">
      <dgm:prSet/>
      <dgm:spPr/>
      <dgm:t>
        <a:bodyPr/>
        <a:lstStyle/>
        <a:p>
          <a:r>
            <a:rPr lang="en-US"/>
            <a:t>Academic Performance - Research indicates a significant increase in test scores and graduation rates in safe school environments. </a:t>
          </a:r>
        </a:p>
      </dgm:t>
    </dgm:pt>
    <dgm:pt modelId="{4AD58A9D-443E-436D-9579-4D0881228D80}" type="parTrans" cxnId="{62B1758F-6F90-421B-978D-1A5BCA01783C}">
      <dgm:prSet/>
      <dgm:spPr/>
      <dgm:t>
        <a:bodyPr/>
        <a:lstStyle/>
        <a:p>
          <a:endParaRPr lang="en-US"/>
        </a:p>
      </dgm:t>
    </dgm:pt>
    <dgm:pt modelId="{69AB3674-17F1-4A7C-A691-84037E835EB9}" type="sibTrans" cxnId="{62B1758F-6F90-421B-978D-1A5BCA01783C}">
      <dgm:prSet/>
      <dgm:spPr/>
      <dgm:t>
        <a:bodyPr/>
        <a:lstStyle/>
        <a:p>
          <a:endParaRPr lang="en-US"/>
        </a:p>
      </dgm:t>
    </dgm:pt>
    <dgm:pt modelId="{EAF0D717-AE9E-4045-BEA8-ECAE7E08D552}">
      <dgm:prSet/>
      <dgm:spPr/>
      <dgm:t>
        <a:bodyPr/>
        <a:lstStyle/>
        <a:p>
          <a:r>
            <a:rPr lang="en-US"/>
            <a:t>Behavioral Improvement - Safe and healthy environments contribute to reduced disciplinary issues and improved student behavior.</a:t>
          </a:r>
        </a:p>
      </dgm:t>
    </dgm:pt>
    <dgm:pt modelId="{71BB4969-7B36-4518-9FE5-1FA1E46EB1AA}" type="parTrans" cxnId="{590B207D-63CA-4552-A08E-66D47436107B}">
      <dgm:prSet/>
      <dgm:spPr/>
      <dgm:t>
        <a:bodyPr/>
        <a:lstStyle/>
        <a:p>
          <a:endParaRPr lang="en-US"/>
        </a:p>
      </dgm:t>
    </dgm:pt>
    <dgm:pt modelId="{BCA437B2-56A1-48F1-A9E2-18B5C11AA409}" type="sibTrans" cxnId="{590B207D-63CA-4552-A08E-66D47436107B}">
      <dgm:prSet/>
      <dgm:spPr/>
      <dgm:t>
        <a:bodyPr/>
        <a:lstStyle/>
        <a:p>
          <a:endParaRPr lang="en-US"/>
        </a:p>
      </dgm:t>
    </dgm:pt>
    <dgm:pt modelId="{2C696C38-D194-435B-9012-80742852D6A6}" type="pres">
      <dgm:prSet presAssocID="{C27AD7CC-1DE0-4B85-A7BB-D1237A3C0673}" presName="diagram" presStyleCnt="0">
        <dgm:presLayoutVars>
          <dgm:chPref val="1"/>
          <dgm:dir/>
          <dgm:animOne val="branch"/>
          <dgm:animLvl val="lvl"/>
          <dgm:resizeHandles/>
        </dgm:presLayoutVars>
      </dgm:prSet>
      <dgm:spPr/>
      <dgm:t>
        <a:bodyPr/>
        <a:lstStyle/>
        <a:p>
          <a:endParaRPr lang="en-US"/>
        </a:p>
      </dgm:t>
    </dgm:pt>
    <dgm:pt modelId="{1518EFF3-1F42-4333-8E4C-EF06A10F62EC}" type="pres">
      <dgm:prSet presAssocID="{6CD0E1CC-C810-42C6-BD37-BC9660A94360}" presName="root" presStyleCnt="0"/>
      <dgm:spPr/>
    </dgm:pt>
    <dgm:pt modelId="{4823B032-155A-4A0A-9959-466A005D6418}" type="pres">
      <dgm:prSet presAssocID="{6CD0E1CC-C810-42C6-BD37-BC9660A94360}" presName="rootComposite" presStyleCnt="0"/>
      <dgm:spPr/>
    </dgm:pt>
    <dgm:pt modelId="{8EDDAAFA-83F0-47D1-9169-B29628D45C73}" type="pres">
      <dgm:prSet presAssocID="{6CD0E1CC-C810-42C6-BD37-BC9660A94360}" presName="rootText" presStyleLbl="node1" presStyleIdx="0" presStyleCnt="2"/>
      <dgm:spPr/>
      <dgm:t>
        <a:bodyPr/>
        <a:lstStyle/>
        <a:p>
          <a:endParaRPr lang="en-US"/>
        </a:p>
      </dgm:t>
    </dgm:pt>
    <dgm:pt modelId="{50F7B0E8-5C0C-45E5-A844-46592E2FDD73}" type="pres">
      <dgm:prSet presAssocID="{6CD0E1CC-C810-42C6-BD37-BC9660A94360}" presName="rootConnector" presStyleLbl="node1" presStyleIdx="0" presStyleCnt="2"/>
      <dgm:spPr/>
      <dgm:t>
        <a:bodyPr/>
        <a:lstStyle/>
        <a:p>
          <a:endParaRPr lang="en-US"/>
        </a:p>
      </dgm:t>
    </dgm:pt>
    <dgm:pt modelId="{4A50A002-4684-43AB-B7B9-6EE1B3C3D33E}" type="pres">
      <dgm:prSet presAssocID="{6CD0E1CC-C810-42C6-BD37-BC9660A94360}" presName="childShape" presStyleCnt="0"/>
      <dgm:spPr/>
    </dgm:pt>
    <dgm:pt modelId="{F8F0BDC7-E722-4710-A52A-C2A35C4E9594}" type="pres">
      <dgm:prSet presAssocID="{EAF0D717-AE9E-4045-BEA8-ECAE7E08D552}" presName="root" presStyleCnt="0"/>
      <dgm:spPr/>
    </dgm:pt>
    <dgm:pt modelId="{9711D85C-D1EA-4511-B510-4D2A970BF178}" type="pres">
      <dgm:prSet presAssocID="{EAF0D717-AE9E-4045-BEA8-ECAE7E08D552}" presName="rootComposite" presStyleCnt="0"/>
      <dgm:spPr/>
    </dgm:pt>
    <dgm:pt modelId="{E606B1BB-FCE3-4C45-94FE-042A737DA68F}" type="pres">
      <dgm:prSet presAssocID="{EAF0D717-AE9E-4045-BEA8-ECAE7E08D552}" presName="rootText" presStyleLbl="node1" presStyleIdx="1" presStyleCnt="2"/>
      <dgm:spPr/>
      <dgm:t>
        <a:bodyPr/>
        <a:lstStyle/>
        <a:p>
          <a:endParaRPr lang="en-US"/>
        </a:p>
      </dgm:t>
    </dgm:pt>
    <dgm:pt modelId="{4737C555-30B7-4AEA-B9B5-4CD8FBA2D7FA}" type="pres">
      <dgm:prSet presAssocID="{EAF0D717-AE9E-4045-BEA8-ECAE7E08D552}" presName="rootConnector" presStyleLbl="node1" presStyleIdx="1" presStyleCnt="2"/>
      <dgm:spPr/>
      <dgm:t>
        <a:bodyPr/>
        <a:lstStyle/>
        <a:p>
          <a:endParaRPr lang="en-US"/>
        </a:p>
      </dgm:t>
    </dgm:pt>
    <dgm:pt modelId="{08FA11EC-34E0-48DE-BEAE-03423B0D4089}" type="pres">
      <dgm:prSet presAssocID="{EAF0D717-AE9E-4045-BEA8-ECAE7E08D552}" presName="childShape" presStyleCnt="0"/>
      <dgm:spPr/>
    </dgm:pt>
  </dgm:ptLst>
  <dgm:cxnLst>
    <dgm:cxn modelId="{62B1758F-6F90-421B-978D-1A5BCA01783C}" srcId="{C27AD7CC-1DE0-4B85-A7BB-D1237A3C0673}" destId="{6CD0E1CC-C810-42C6-BD37-BC9660A94360}" srcOrd="0" destOrd="0" parTransId="{4AD58A9D-443E-436D-9579-4D0881228D80}" sibTransId="{69AB3674-17F1-4A7C-A691-84037E835EB9}"/>
    <dgm:cxn modelId="{143857CD-36A5-4EF9-9ABC-163FAB8CE5A0}" type="presOf" srcId="{EAF0D717-AE9E-4045-BEA8-ECAE7E08D552}" destId="{4737C555-30B7-4AEA-B9B5-4CD8FBA2D7FA}" srcOrd="1" destOrd="0" presId="urn:microsoft.com/office/officeart/2005/8/layout/hierarchy3"/>
    <dgm:cxn modelId="{46A2CA6E-4CD8-4AD1-B8E4-02A8A4AD270B}" type="presOf" srcId="{6CD0E1CC-C810-42C6-BD37-BC9660A94360}" destId="{8EDDAAFA-83F0-47D1-9169-B29628D45C73}" srcOrd="0" destOrd="0" presId="urn:microsoft.com/office/officeart/2005/8/layout/hierarchy3"/>
    <dgm:cxn modelId="{605DFB1F-3C7D-4EBF-9328-39D2587B6986}" type="presOf" srcId="{EAF0D717-AE9E-4045-BEA8-ECAE7E08D552}" destId="{E606B1BB-FCE3-4C45-94FE-042A737DA68F}" srcOrd="0" destOrd="0" presId="urn:microsoft.com/office/officeart/2005/8/layout/hierarchy3"/>
    <dgm:cxn modelId="{590B207D-63CA-4552-A08E-66D47436107B}" srcId="{C27AD7CC-1DE0-4B85-A7BB-D1237A3C0673}" destId="{EAF0D717-AE9E-4045-BEA8-ECAE7E08D552}" srcOrd="1" destOrd="0" parTransId="{71BB4969-7B36-4518-9FE5-1FA1E46EB1AA}" sibTransId="{BCA437B2-56A1-48F1-A9E2-18B5C11AA409}"/>
    <dgm:cxn modelId="{0366BD22-C4FC-4649-9E8E-418A9E5BF45D}" type="presOf" srcId="{6CD0E1CC-C810-42C6-BD37-BC9660A94360}" destId="{50F7B0E8-5C0C-45E5-A844-46592E2FDD73}" srcOrd="1" destOrd="0" presId="urn:microsoft.com/office/officeart/2005/8/layout/hierarchy3"/>
    <dgm:cxn modelId="{DD170EF0-F856-4665-8537-E8B3D00C926D}" type="presOf" srcId="{C27AD7CC-1DE0-4B85-A7BB-D1237A3C0673}" destId="{2C696C38-D194-435B-9012-80742852D6A6}" srcOrd="0" destOrd="0" presId="urn:microsoft.com/office/officeart/2005/8/layout/hierarchy3"/>
    <dgm:cxn modelId="{A756CB2E-9003-4A69-83B4-91F7BD7ED557}" type="presParOf" srcId="{2C696C38-D194-435B-9012-80742852D6A6}" destId="{1518EFF3-1F42-4333-8E4C-EF06A10F62EC}" srcOrd="0" destOrd="0" presId="urn:microsoft.com/office/officeart/2005/8/layout/hierarchy3"/>
    <dgm:cxn modelId="{00380DD3-18E2-4CC0-821D-1971D40A1CCF}" type="presParOf" srcId="{1518EFF3-1F42-4333-8E4C-EF06A10F62EC}" destId="{4823B032-155A-4A0A-9959-466A005D6418}" srcOrd="0" destOrd="0" presId="urn:microsoft.com/office/officeart/2005/8/layout/hierarchy3"/>
    <dgm:cxn modelId="{A5B9307A-E5D2-49E4-9F1C-1B25E3B54E9F}" type="presParOf" srcId="{4823B032-155A-4A0A-9959-466A005D6418}" destId="{8EDDAAFA-83F0-47D1-9169-B29628D45C73}" srcOrd="0" destOrd="0" presId="urn:microsoft.com/office/officeart/2005/8/layout/hierarchy3"/>
    <dgm:cxn modelId="{1154F9CC-E2DD-4A24-A78A-AFA6F993B58C}" type="presParOf" srcId="{4823B032-155A-4A0A-9959-466A005D6418}" destId="{50F7B0E8-5C0C-45E5-A844-46592E2FDD73}" srcOrd="1" destOrd="0" presId="urn:microsoft.com/office/officeart/2005/8/layout/hierarchy3"/>
    <dgm:cxn modelId="{5963BF0F-400E-4974-AD73-DD2562318DE0}" type="presParOf" srcId="{1518EFF3-1F42-4333-8E4C-EF06A10F62EC}" destId="{4A50A002-4684-43AB-B7B9-6EE1B3C3D33E}" srcOrd="1" destOrd="0" presId="urn:microsoft.com/office/officeart/2005/8/layout/hierarchy3"/>
    <dgm:cxn modelId="{A71F9E27-D363-4DC4-A00B-2A6A8FC57ABB}" type="presParOf" srcId="{2C696C38-D194-435B-9012-80742852D6A6}" destId="{F8F0BDC7-E722-4710-A52A-C2A35C4E9594}" srcOrd="1" destOrd="0" presId="urn:microsoft.com/office/officeart/2005/8/layout/hierarchy3"/>
    <dgm:cxn modelId="{7C72A177-1427-488B-A02B-4BF9E0353E91}" type="presParOf" srcId="{F8F0BDC7-E722-4710-A52A-C2A35C4E9594}" destId="{9711D85C-D1EA-4511-B510-4D2A970BF178}" srcOrd="0" destOrd="0" presId="urn:microsoft.com/office/officeart/2005/8/layout/hierarchy3"/>
    <dgm:cxn modelId="{F137EF61-E26E-4597-8697-F5D8E56B5CD3}" type="presParOf" srcId="{9711D85C-D1EA-4511-B510-4D2A970BF178}" destId="{E606B1BB-FCE3-4C45-94FE-042A737DA68F}" srcOrd="0" destOrd="0" presId="urn:microsoft.com/office/officeart/2005/8/layout/hierarchy3"/>
    <dgm:cxn modelId="{1CC633FF-FF61-4E17-B1B8-398C3D0DB9BD}" type="presParOf" srcId="{9711D85C-D1EA-4511-B510-4D2A970BF178}" destId="{4737C555-30B7-4AEA-B9B5-4CD8FBA2D7FA}" srcOrd="1" destOrd="0" presId="urn:microsoft.com/office/officeart/2005/8/layout/hierarchy3"/>
    <dgm:cxn modelId="{020481EA-9355-4CB3-8E2B-E0B527C37638}" type="presParOf" srcId="{F8F0BDC7-E722-4710-A52A-C2A35C4E9594}" destId="{08FA11EC-34E0-48DE-BEAE-03423B0D408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5377C0-86F7-41B1-9583-5357362D264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33EDA1B-49BB-4C6E-924A-19A7E27D581B}">
      <dgm:prSet/>
      <dgm:spPr/>
      <dgm:t>
        <a:bodyPr/>
        <a:lstStyle/>
        <a:p>
          <a:r>
            <a:rPr lang="en-US"/>
            <a:t>Prevention Programs - Educational initiatives focusing on preventing bullying and enhancing safety awareness. </a:t>
          </a:r>
        </a:p>
      </dgm:t>
    </dgm:pt>
    <dgm:pt modelId="{78DF1DE1-93BF-48F8-9810-3042B4392D96}" type="parTrans" cxnId="{01D864AC-52D2-4447-8882-05C041A78E64}">
      <dgm:prSet/>
      <dgm:spPr/>
      <dgm:t>
        <a:bodyPr/>
        <a:lstStyle/>
        <a:p>
          <a:endParaRPr lang="en-US"/>
        </a:p>
      </dgm:t>
    </dgm:pt>
    <dgm:pt modelId="{08698012-634E-44F1-8B2D-46A9FD5C1EF5}" type="sibTrans" cxnId="{01D864AC-52D2-4447-8882-05C041A78E64}">
      <dgm:prSet/>
      <dgm:spPr/>
      <dgm:t>
        <a:bodyPr/>
        <a:lstStyle/>
        <a:p>
          <a:endParaRPr lang="en-US"/>
        </a:p>
      </dgm:t>
    </dgm:pt>
    <dgm:pt modelId="{00F417B8-E94F-41FE-A3AC-B8ABE48EF3FA}">
      <dgm:prSet/>
      <dgm:spPr/>
      <dgm:t>
        <a:bodyPr/>
        <a:lstStyle/>
        <a:p>
          <a:r>
            <a:rPr lang="en-US"/>
            <a:t>Wellness Activities - Implementing fitness programs and mental health support sessions to promote overall well-being. </a:t>
          </a:r>
        </a:p>
      </dgm:t>
    </dgm:pt>
    <dgm:pt modelId="{71FE61D4-2D01-4E6C-BBE4-3431309BCF50}" type="parTrans" cxnId="{8388C076-5B70-461B-A17B-F73E1E7A406D}">
      <dgm:prSet/>
      <dgm:spPr/>
      <dgm:t>
        <a:bodyPr/>
        <a:lstStyle/>
        <a:p>
          <a:endParaRPr lang="en-US"/>
        </a:p>
      </dgm:t>
    </dgm:pt>
    <dgm:pt modelId="{284A0188-F97E-4006-9BD5-3C8872610EB4}" type="sibTrans" cxnId="{8388C076-5B70-461B-A17B-F73E1E7A406D}">
      <dgm:prSet/>
      <dgm:spPr/>
      <dgm:t>
        <a:bodyPr/>
        <a:lstStyle/>
        <a:p>
          <a:endParaRPr lang="en-US"/>
        </a:p>
      </dgm:t>
    </dgm:pt>
    <dgm:pt modelId="{AC940096-E7D9-4E72-915C-BA492A724CBC}" type="pres">
      <dgm:prSet presAssocID="{A85377C0-86F7-41B1-9583-5357362D2640}" presName="hierChild1" presStyleCnt="0">
        <dgm:presLayoutVars>
          <dgm:chPref val="1"/>
          <dgm:dir/>
          <dgm:animOne val="branch"/>
          <dgm:animLvl val="lvl"/>
          <dgm:resizeHandles/>
        </dgm:presLayoutVars>
      </dgm:prSet>
      <dgm:spPr/>
      <dgm:t>
        <a:bodyPr/>
        <a:lstStyle/>
        <a:p>
          <a:endParaRPr lang="en-US"/>
        </a:p>
      </dgm:t>
    </dgm:pt>
    <dgm:pt modelId="{18DC395E-FC5C-45EA-AD49-5D05F66D7915}" type="pres">
      <dgm:prSet presAssocID="{733EDA1B-49BB-4C6E-924A-19A7E27D581B}" presName="hierRoot1" presStyleCnt="0"/>
      <dgm:spPr/>
    </dgm:pt>
    <dgm:pt modelId="{E5202F54-DE3A-46B9-B10F-1C50CA9AF1F1}" type="pres">
      <dgm:prSet presAssocID="{733EDA1B-49BB-4C6E-924A-19A7E27D581B}" presName="composite" presStyleCnt="0"/>
      <dgm:spPr/>
    </dgm:pt>
    <dgm:pt modelId="{1399CC39-77A0-4CE6-9876-CB1F4F149AE3}" type="pres">
      <dgm:prSet presAssocID="{733EDA1B-49BB-4C6E-924A-19A7E27D581B}" presName="background" presStyleLbl="node0" presStyleIdx="0" presStyleCnt="2"/>
      <dgm:spPr/>
    </dgm:pt>
    <dgm:pt modelId="{E1176925-5F72-46E4-BDF5-4DC13C6D698B}" type="pres">
      <dgm:prSet presAssocID="{733EDA1B-49BB-4C6E-924A-19A7E27D581B}" presName="text" presStyleLbl="fgAcc0" presStyleIdx="0" presStyleCnt="2">
        <dgm:presLayoutVars>
          <dgm:chPref val="3"/>
        </dgm:presLayoutVars>
      </dgm:prSet>
      <dgm:spPr/>
      <dgm:t>
        <a:bodyPr/>
        <a:lstStyle/>
        <a:p>
          <a:endParaRPr lang="en-US"/>
        </a:p>
      </dgm:t>
    </dgm:pt>
    <dgm:pt modelId="{FBDAE821-FF5D-4C92-BDAD-FDF4EB6242B7}" type="pres">
      <dgm:prSet presAssocID="{733EDA1B-49BB-4C6E-924A-19A7E27D581B}" presName="hierChild2" presStyleCnt="0"/>
      <dgm:spPr/>
    </dgm:pt>
    <dgm:pt modelId="{9F19F327-3188-4960-9226-93E38F5A449A}" type="pres">
      <dgm:prSet presAssocID="{00F417B8-E94F-41FE-A3AC-B8ABE48EF3FA}" presName="hierRoot1" presStyleCnt="0"/>
      <dgm:spPr/>
    </dgm:pt>
    <dgm:pt modelId="{C9A8C625-344D-49C8-87AC-ABB814083520}" type="pres">
      <dgm:prSet presAssocID="{00F417B8-E94F-41FE-A3AC-B8ABE48EF3FA}" presName="composite" presStyleCnt="0"/>
      <dgm:spPr/>
    </dgm:pt>
    <dgm:pt modelId="{BA0F3AF2-D0DE-4B53-BB81-E7AEEC9CD508}" type="pres">
      <dgm:prSet presAssocID="{00F417B8-E94F-41FE-A3AC-B8ABE48EF3FA}" presName="background" presStyleLbl="node0" presStyleIdx="1" presStyleCnt="2"/>
      <dgm:spPr/>
    </dgm:pt>
    <dgm:pt modelId="{647DED39-06FE-412E-B2D8-C1DF5A87ED8D}" type="pres">
      <dgm:prSet presAssocID="{00F417B8-E94F-41FE-A3AC-B8ABE48EF3FA}" presName="text" presStyleLbl="fgAcc0" presStyleIdx="1" presStyleCnt="2">
        <dgm:presLayoutVars>
          <dgm:chPref val="3"/>
        </dgm:presLayoutVars>
      </dgm:prSet>
      <dgm:spPr/>
      <dgm:t>
        <a:bodyPr/>
        <a:lstStyle/>
        <a:p>
          <a:endParaRPr lang="en-US"/>
        </a:p>
      </dgm:t>
    </dgm:pt>
    <dgm:pt modelId="{C282AB0B-0436-4627-B000-CC1B8D724145}" type="pres">
      <dgm:prSet presAssocID="{00F417B8-E94F-41FE-A3AC-B8ABE48EF3FA}" presName="hierChild2" presStyleCnt="0"/>
      <dgm:spPr/>
    </dgm:pt>
  </dgm:ptLst>
  <dgm:cxnLst>
    <dgm:cxn modelId="{042F2232-3304-4549-81B6-18925758C35B}" type="presOf" srcId="{00F417B8-E94F-41FE-A3AC-B8ABE48EF3FA}" destId="{647DED39-06FE-412E-B2D8-C1DF5A87ED8D}" srcOrd="0" destOrd="0" presId="urn:microsoft.com/office/officeart/2005/8/layout/hierarchy1"/>
    <dgm:cxn modelId="{8CC97BDD-C006-4787-BE59-EF37E3EE2F59}" type="presOf" srcId="{733EDA1B-49BB-4C6E-924A-19A7E27D581B}" destId="{E1176925-5F72-46E4-BDF5-4DC13C6D698B}" srcOrd="0" destOrd="0" presId="urn:microsoft.com/office/officeart/2005/8/layout/hierarchy1"/>
    <dgm:cxn modelId="{8388C076-5B70-461B-A17B-F73E1E7A406D}" srcId="{A85377C0-86F7-41B1-9583-5357362D2640}" destId="{00F417B8-E94F-41FE-A3AC-B8ABE48EF3FA}" srcOrd="1" destOrd="0" parTransId="{71FE61D4-2D01-4E6C-BBE4-3431309BCF50}" sibTransId="{284A0188-F97E-4006-9BD5-3C8872610EB4}"/>
    <dgm:cxn modelId="{01D864AC-52D2-4447-8882-05C041A78E64}" srcId="{A85377C0-86F7-41B1-9583-5357362D2640}" destId="{733EDA1B-49BB-4C6E-924A-19A7E27D581B}" srcOrd="0" destOrd="0" parTransId="{78DF1DE1-93BF-48F8-9810-3042B4392D96}" sibTransId="{08698012-634E-44F1-8B2D-46A9FD5C1EF5}"/>
    <dgm:cxn modelId="{26FEC04A-6152-4614-ADC1-1675B9AE24A7}" type="presOf" srcId="{A85377C0-86F7-41B1-9583-5357362D2640}" destId="{AC940096-E7D9-4E72-915C-BA492A724CBC}" srcOrd="0" destOrd="0" presId="urn:microsoft.com/office/officeart/2005/8/layout/hierarchy1"/>
    <dgm:cxn modelId="{2C9CA6B3-A137-4ED0-BDAD-94C4097D56CA}" type="presParOf" srcId="{AC940096-E7D9-4E72-915C-BA492A724CBC}" destId="{18DC395E-FC5C-45EA-AD49-5D05F66D7915}" srcOrd="0" destOrd="0" presId="urn:microsoft.com/office/officeart/2005/8/layout/hierarchy1"/>
    <dgm:cxn modelId="{91DB439A-CBF1-4ECE-A080-BE75B83D3244}" type="presParOf" srcId="{18DC395E-FC5C-45EA-AD49-5D05F66D7915}" destId="{E5202F54-DE3A-46B9-B10F-1C50CA9AF1F1}" srcOrd="0" destOrd="0" presId="urn:microsoft.com/office/officeart/2005/8/layout/hierarchy1"/>
    <dgm:cxn modelId="{529788B8-4DE7-4C6E-A112-AA633A553E75}" type="presParOf" srcId="{E5202F54-DE3A-46B9-B10F-1C50CA9AF1F1}" destId="{1399CC39-77A0-4CE6-9876-CB1F4F149AE3}" srcOrd="0" destOrd="0" presId="urn:microsoft.com/office/officeart/2005/8/layout/hierarchy1"/>
    <dgm:cxn modelId="{82EEDF0E-F677-4F8F-8F87-5BBB25360DD4}" type="presParOf" srcId="{E5202F54-DE3A-46B9-B10F-1C50CA9AF1F1}" destId="{E1176925-5F72-46E4-BDF5-4DC13C6D698B}" srcOrd="1" destOrd="0" presId="urn:microsoft.com/office/officeart/2005/8/layout/hierarchy1"/>
    <dgm:cxn modelId="{909A5282-4D11-4CD6-BD1E-545DE09EE254}" type="presParOf" srcId="{18DC395E-FC5C-45EA-AD49-5D05F66D7915}" destId="{FBDAE821-FF5D-4C92-BDAD-FDF4EB6242B7}" srcOrd="1" destOrd="0" presId="urn:microsoft.com/office/officeart/2005/8/layout/hierarchy1"/>
    <dgm:cxn modelId="{D561A9AC-C33F-4173-A1EA-8DA151179642}" type="presParOf" srcId="{AC940096-E7D9-4E72-915C-BA492A724CBC}" destId="{9F19F327-3188-4960-9226-93E38F5A449A}" srcOrd="1" destOrd="0" presId="urn:microsoft.com/office/officeart/2005/8/layout/hierarchy1"/>
    <dgm:cxn modelId="{43253D28-EF88-4A2D-88BC-B14AD5EB1428}" type="presParOf" srcId="{9F19F327-3188-4960-9226-93E38F5A449A}" destId="{C9A8C625-344D-49C8-87AC-ABB814083520}" srcOrd="0" destOrd="0" presId="urn:microsoft.com/office/officeart/2005/8/layout/hierarchy1"/>
    <dgm:cxn modelId="{3C6C2757-C905-4E90-9539-23FD5DB95AEE}" type="presParOf" srcId="{C9A8C625-344D-49C8-87AC-ABB814083520}" destId="{BA0F3AF2-D0DE-4B53-BB81-E7AEEC9CD508}" srcOrd="0" destOrd="0" presId="urn:microsoft.com/office/officeart/2005/8/layout/hierarchy1"/>
    <dgm:cxn modelId="{5FFB37E1-4D71-46C3-9338-56405FDCCF00}" type="presParOf" srcId="{C9A8C625-344D-49C8-87AC-ABB814083520}" destId="{647DED39-06FE-412E-B2D8-C1DF5A87ED8D}" srcOrd="1" destOrd="0" presId="urn:microsoft.com/office/officeart/2005/8/layout/hierarchy1"/>
    <dgm:cxn modelId="{E8E6432A-F787-4671-871E-A39CE561F2AD}" type="presParOf" srcId="{9F19F327-3188-4960-9226-93E38F5A449A}" destId="{C282AB0B-0436-4627-B000-CC1B8D72414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29225-6FB0-4D09-8F11-3E45661C4E35}">
      <dsp:nvSpPr>
        <dsp:cNvPr id="0" name=""/>
        <dsp:cNvSpPr/>
      </dsp:nvSpPr>
      <dsp:spPr>
        <a:xfrm>
          <a:off x="0" y="2078"/>
          <a:ext cx="10515600"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28D6ED-D056-4451-8A8F-30AA58581DAA}">
      <dsp:nvSpPr>
        <dsp:cNvPr id="0" name=""/>
        <dsp:cNvSpPr/>
      </dsp:nvSpPr>
      <dsp:spPr>
        <a:xfrm>
          <a:off x="318701" y="239129"/>
          <a:ext cx="579457" cy="57945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A3962-3FA6-4151-B0EE-7001DA0CEED9}">
      <dsp:nvSpPr>
        <dsp:cNvPr id="0" name=""/>
        <dsp:cNvSpPr/>
      </dsp:nvSpPr>
      <dsp:spPr>
        <a:xfrm>
          <a:off x="1216860" y="2078"/>
          <a:ext cx="92987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lvl="0" algn="l" defTabSz="755650">
            <a:lnSpc>
              <a:spcPct val="100000"/>
            </a:lnSpc>
            <a:spcBef>
              <a:spcPct val="0"/>
            </a:spcBef>
            <a:spcAft>
              <a:spcPct val="35000"/>
            </a:spcAft>
          </a:pPr>
          <a:r>
            <a:rPr lang="en-US" sz="1700" kern="1200"/>
            <a:t>Comprehensive Needs Assessment - An LEA that receives at least $30,000 in Title IV funds must conduct a comprehensive needs assessment. This assessment must focus on the 3 content areas and include timely and meaningful consultation with stakeholders. </a:t>
          </a:r>
        </a:p>
      </dsp:txBody>
      <dsp:txXfrm>
        <a:off x="1216860" y="2078"/>
        <a:ext cx="9298739" cy="1053559"/>
      </dsp:txXfrm>
    </dsp:sp>
    <dsp:sp modelId="{9177BD0F-9695-422B-A3C8-C28DD1A2E504}">
      <dsp:nvSpPr>
        <dsp:cNvPr id="0" name=""/>
        <dsp:cNvSpPr/>
      </dsp:nvSpPr>
      <dsp:spPr>
        <a:xfrm>
          <a:off x="0" y="1319027"/>
          <a:ext cx="10515600"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5457C-9CE5-4C38-9B1D-349D3D8AA7AA}">
      <dsp:nvSpPr>
        <dsp:cNvPr id="0" name=""/>
        <dsp:cNvSpPr/>
      </dsp:nvSpPr>
      <dsp:spPr>
        <a:xfrm>
          <a:off x="318701" y="1556078"/>
          <a:ext cx="579457" cy="57945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35705-BBB3-4CEA-965D-40E171BC2701}">
      <dsp:nvSpPr>
        <dsp:cNvPr id="0" name=""/>
        <dsp:cNvSpPr/>
      </dsp:nvSpPr>
      <dsp:spPr>
        <a:xfrm>
          <a:off x="1216860" y="1319027"/>
          <a:ext cx="92987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lvl="0" algn="l" defTabSz="755650">
            <a:lnSpc>
              <a:spcPct val="100000"/>
            </a:lnSpc>
            <a:spcBef>
              <a:spcPct val="0"/>
            </a:spcBef>
            <a:spcAft>
              <a:spcPct val="35000"/>
            </a:spcAft>
          </a:pPr>
          <a:r>
            <a:rPr lang="en-US" sz="1700" kern="1200"/>
            <a:t>Prioritization of Distribution of Funds - LEAs, or a consortium of LEAs, must prioritize the distribution of funds to schools served by the LEA based on specific factors, including schools with the greatest need and the highest numbers of students from low-income families. </a:t>
          </a:r>
        </a:p>
      </dsp:txBody>
      <dsp:txXfrm>
        <a:off x="1216860" y="1319027"/>
        <a:ext cx="9298739" cy="1053559"/>
      </dsp:txXfrm>
    </dsp:sp>
    <dsp:sp modelId="{2BB5576D-470E-4301-B0A3-BC89034CE80B}">
      <dsp:nvSpPr>
        <dsp:cNvPr id="0" name=""/>
        <dsp:cNvSpPr/>
      </dsp:nvSpPr>
      <dsp:spPr>
        <a:xfrm>
          <a:off x="0" y="2635976"/>
          <a:ext cx="10515600"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7E016-9EE9-4AB2-BC10-4CB078B1A4E8}">
      <dsp:nvSpPr>
        <dsp:cNvPr id="0" name=""/>
        <dsp:cNvSpPr/>
      </dsp:nvSpPr>
      <dsp:spPr>
        <a:xfrm>
          <a:off x="318701" y="2873027"/>
          <a:ext cx="579457" cy="57945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517AC1-4017-40D8-B0F4-33E27010982A}">
      <dsp:nvSpPr>
        <dsp:cNvPr id="0" name=""/>
        <dsp:cNvSpPr/>
      </dsp:nvSpPr>
      <dsp:spPr>
        <a:xfrm>
          <a:off x="1216860" y="2635976"/>
          <a:ext cx="92987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lvl="0" algn="l" defTabSz="755650">
            <a:lnSpc>
              <a:spcPct val="100000"/>
            </a:lnSpc>
            <a:spcBef>
              <a:spcPct val="0"/>
            </a:spcBef>
            <a:spcAft>
              <a:spcPct val="35000"/>
            </a:spcAft>
          </a:pPr>
          <a:r>
            <a:rPr lang="en-US" sz="1700" kern="1200"/>
            <a:t>Stakeholder Engagement - During the design and development of applications, an LEA or a consortium of LEAs must engage in consultation with stakeholders in the area served by the LEA. This engagement must be ongoing and continuous. </a:t>
          </a:r>
        </a:p>
      </dsp:txBody>
      <dsp:txXfrm>
        <a:off x="1216860" y="2635976"/>
        <a:ext cx="9298739" cy="1053559"/>
      </dsp:txXfrm>
    </dsp:sp>
    <dsp:sp modelId="{5D02FF87-7FA9-4F79-8569-E39DC91DC02E}">
      <dsp:nvSpPr>
        <dsp:cNvPr id="0" name=""/>
        <dsp:cNvSpPr/>
      </dsp:nvSpPr>
      <dsp:spPr>
        <a:xfrm>
          <a:off x="0" y="3952925"/>
          <a:ext cx="10515600"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017968-7C32-47E0-9BF0-6615DD8E80DD}">
      <dsp:nvSpPr>
        <dsp:cNvPr id="0" name=""/>
        <dsp:cNvSpPr/>
      </dsp:nvSpPr>
      <dsp:spPr>
        <a:xfrm>
          <a:off x="318701" y="4189975"/>
          <a:ext cx="579457" cy="57945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A100EB-BACC-4362-B064-2BB1279A93E3}">
      <dsp:nvSpPr>
        <dsp:cNvPr id="0" name=""/>
        <dsp:cNvSpPr/>
      </dsp:nvSpPr>
      <dsp:spPr>
        <a:xfrm>
          <a:off x="1216860" y="3952925"/>
          <a:ext cx="92987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lvl="0" algn="l" defTabSz="755650">
            <a:lnSpc>
              <a:spcPct val="100000"/>
            </a:lnSpc>
            <a:spcBef>
              <a:spcPct val="0"/>
            </a:spcBef>
            <a:spcAft>
              <a:spcPct val="35000"/>
            </a:spcAft>
          </a:pPr>
          <a:r>
            <a:rPr lang="en-US" sz="1700" kern="1200"/>
            <a:t>Required Stakeholders - Stakeholders to be consulted must include, but are not limited to parents, teachers, students, principals, school leaders, specialized instructional support personnel, and others with relevant expertise.</a:t>
          </a:r>
        </a:p>
      </dsp:txBody>
      <dsp:txXfrm>
        <a:off x="1216860" y="3952925"/>
        <a:ext cx="9298739" cy="1053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EAFD4-5DD2-466E-A233-02622B5D02BD}">
      <dsp:nvSpPr>
        <dsp:cNvPr id="0" name=""/>
        <dsp:cNvSpPr/>
      </dsp:nvSpPr>
      <dsp:spPr>
        <a:xfrm>
          <a:off x="1679220" y="3785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2D3A80-61F6-4521-B8DD-96EF2E92E7E6}">
      <dsp:nvSpPr>
        <dsp:cNvPr id="0" name=""/>
        <dsp:cNvSpPr/>
      </dsp:nvSpPr>
      <dsp:spPr>
        <a:xfrm>
          <a:off x="491220" y="245205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An LEA may not use Title IV funds for the cost of activities if the cost of those activities would have otherwise been paid with State or local funds in the absence of Title IV funds. Two presumptions of supplanting are also outlined.</a:t>
          </a:r>
        </a:p>
      </dsp:txBody>
      <dsp:txXfrm>
        <a:off x="491220" y="2452051"/>
        <a:ext cx="4320000" cy="720000"/>
      </dsp:txXfrm>
    </dsp:sp>
    <dsp:sp modelId="{8FA39FBF-4C64-4712-9732-1E4376729910}">
      <dsp:nvSpPr>
        <dsp:cNvPr id="0" name=""/>
        <dsp:cNvSpPr/>
      </dsp:nvSpPr>
      <dsp:spPr>
        <a:xfrm>
          <a:off x="6755220" y="3785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4D7116-B585-4B87-BA17-AA59056A5EC1}">
      <dsp:nvSpPr>
        <dsp:cNvPr id="0" name=""/>
        <dsp:cNvSpPr/>
      </dsp:nvSpPr>
      <dsp:spPr>
        <a:xfrm>
          <a:off x="5567220" y="245205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In other words, if you have normally done these activities and paid for them with state or local funds; now you cannot buy them with SSAE funds</a:t>
          </a:r>
        </a:p>
      </dsp:txBody>
      <dsp:txXfrm>
        <a:off x="5567220" y="2452051"/>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AA738-570C-4284-9477-3575B5BF9E8D}">
      <dsp:nvSpPr>
        <dsp:cNvPr id="0" name=""/>
        <dsp:cNvSpPr/>
      </dsp:nvSpPr>
      <dsp:spPr>
        <a:xfrm>
          <a:off x="0" y="4366"/>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78527-F24D-48E9-A3F4-8E35AE51E228}">
      <dsp:nvSpPr>
        <dsp:cNvPr id="0" name=""/>
        <dsp:cNvSpPr/>
      </dsp:nvSpPr>
      <dsp:spPr>
        <a:xfrm>
          <a:off x="281355" y="213639"/>
          <a:ext cx="511556" cy="51155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BF33B-B01D-4A04-920C-688F3894E38A}">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lvl="0" algn="l" defTabSz="844550">
            <a:lnSpc>
              <a:spcPct val="100000"/>
            </a:lnSpc>
            <a:spcBef>
              <a:spcPct val="0"/>
            </a:spcBef>
            <a:spcAft>
              <a:spcPct val="35000"/>
            </a:spcAft>
          </a:pPr>
          <a:r>
            <a:rPr lang="en-US" sz="1900" kern="1200"/>
            <a:t>Well-defined measurable goals with implementation timelines</a:t>
          </a:r>
        </a:p>
      </dsp:txBody>
      <dsp:txXfrm>
        <a:off x="1074268" y="4366"/>
        <a:ext cx="5170996" cy="930102"/>
      </dsp:txXfrm>
    </dsp:sp>
    <dsp:sp modelId="{03E41142-6D23-483A-A4C3-87E58F643A4D}">
      <dsp:nvSpPr>
        <dsp:cNvPr id="0" name=""/>
        <dsp:cNvSpPr/>
      </dsp:nvSpPr>
      <dsp:spPr>
        <a:xfrm>
          <a:off x="0" y="116699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C0B84-4ABE-4C3B-A045-30734551EB82}">
      <dsp:nvSpPr>
        <dsp:cNvPr id="0" name=""/>
        <dsp:cNvSpPr/>
      </dsp:nvSpPr>
      <dsp:spPr>
        <a:xfrm>
          <a:off x="281355" y="1376267"/>
          <a:ext cx="511556" cy="51155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92F299-8DF5-42BD-9A65-A66FDC8A3076}">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lvl="0" algn="l" defTabSz="844550">
            <a:lnSpc>
              <a:spcPct val="100000"/>
            </a:lnSpc>
            <a:spcBef>
              <a:spcPct val="0"/>
            </a:spcBef>
            <a:spcAft>
              <a:spcPct val="35000"/>
            </a:spcAft>
          </a:pPr>
          <a:r>
            <a:rPr lang="en-US" sz="1900" kern="1200"/>
            <a:t>Clearly outlined roles and responsibilities for people involved</a:t>
          </a:r>
        </a:p>
      </dsp:txBody>
      <dsp:txXfrm>
        <a:off x="1074268" y="1166994"/>
        <a:ext cx="5170996" cy="930102"/>
      </dsp:txXfrm>
    </dsp:sp>
    <dsp:sp modelId="{50EB5A2F-38C9-4E66-83C0-9801A6686EAB}">
      <dsp:nvSpPr>
        <dsp:cNvPr id="0" name=""/>
        <dsp:cNvSpPr/>
      </dsp:nvSpPr>
      <dsp:spPr>
        <a:xfrm>
          <a:off x="0" y="2329622"/>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D1110-7A02-4EC6-B957-123FCE583428}">
      <dsp:nvSpPr>
        <dsp:cNvPr id="0" name=""/>
        <dsp:cNvSpPr/>
      </dsp:nvSpPr>
      <dsp:spPr>
        <a:xfrm>
          <a:off x="281355" y="2538895"/>
          <a:ext cx="511556" cy="51155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7594D8-7D3C-4664-8C89-77A2AA48B31E}">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lvl="0" algn="l" defTabSz="844550">
            <a:lnSpc>
              <a:spcPct val="100000"/>
            </a:lnSpc>
            <a:spcBef>
              <a:spcPct val="0"/>
            </a:spcBef>
            <a:spcAft>
              <a:spcPct val="35000"/>
            </a:spcAft>
          </a:pPr>
          <a:r>
            <a:rPr lang="en-US" sz="1900" kern="1200"/>
            <a:t>Identified resources required to support said activity</a:t>
          </a:r>
        </a:p>
      </dsp:txBody>
      <dsp:txXfrm>
        <a:off x="1074268" y="2329622"/>
        <a:ext cx="5170996" cy="930102"/>
      </dsp:txXfrm>
    </dsp:sp>
    <dsp:sp modelId="{91DE13DD-CBDD-4CD1-A62B-ADC2A8335228}">
      <dsp:nvSpPr>
        <dsp:cNvPr id="0" name=""/>
        <dsp:cNvSpPr/>
      </dsp:nvSpPr>
      <dsp:spPr>
        <a:xfrm>
          <a:off x="0" y="3492250"/>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1D99C-D54C-44CC-A22A-7BB1D46D5521}">
      <dsp:nvSpPr>
        <dsp:cNvPr id="0" name=""/>
        <dsp:cNvSpPr/>
      </dsp:nvSpPr>
      <dsp:spPr>
        <a:xfrm>
          <a:off x="281355" y="3701523"/>
          <a:ext cx="511556" cy="51155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91522F-4289-4AF5-8837-1DBE01D92C30}">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lvl="0" algn="l" defTabSz="844550">
            <a:lnSpc>
              <a:spcPct val="100000"/>
            </a:lnSpc>
            <a:spcBef>
              <a:spcPct val="0"/>
            </a:spcBef>
            <a:spcAft>
              <a:spcPct val="35000"/>
            </a:spcAft>
          </a:pPr>
          <a:r>
            <a:rPr lang="en-US" sz="1900" kern="1200"/>
            <a:t>Process to monitor implementation </a:t>
          </a:r>
        </a:p>
      </dsp:txBody>
      <dsp:txXfrm>
        <a:off x="1074268" y="3492250"/>
        <a:ext cx="5170996" cy="930102"/>
      </dsp:txXfrm>
    </dsp:sp>
    <dsp:sp modelId="{DF933527-BEC6-47B6-812B-D47EF0C8F25B}">
      <dsp:nvSpPr>
        <dsp:cNvPr id="0" name=""/>
        <dsp:cNvSpPr/>
      </dsp:nvSpPr>
      <dsp:spPr>
        <a:xfrm>
          <a:off x="0" y="4654878"/>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38B47-E4A6-4EAE-B020-F37F6D70D9FE}">
      <dsp:nvSpPr>
        <dsp:cNvPr id="0" name=""/>
        <dsp:cNvSpPr/>
      </dsp:nvSpPr>
      <dsp:spPr>
        <a:xfrm>
          <a:off x="281355" y="4864151"/>
          <a:ext cx="511556" cy="51155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B554B5-BF8F-42B9-95AA-8061FF73B483}">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lvl="0" algn="l" defTabSz="844550">
            <a:lnSpc>
              <a:spcPct val="100000"/>
            </a:lnSpc>
            <a:spcBef>
              <a:spcPct val="0"/>
            </a:spcBef>
            <a:spcAft>
              <a:spcPct val="35000"/>
            </a:spcAft>
          </a:pPr>
          <a:r>
            <a:rPr lang="en-US" sz="1900" kern="1200"/>
            <a:t>An outreach strategy to regularly engage stakeholders </a:t>
          </a:r>
        </a:p>
      </dsp:txBody>
      <dsp:txXfrm>
        <a:off x="1074268" y="4654878"/>
        <a:ext cx="5170996" cy="930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EEFFE-C601-4220-8139-BD851572B4AA}">
      <dsp:nvSpPr>
        <dsp:cNvPr id="0" name=""/>
        <dsp:cNvSpPr/>
      </dsp:nvSpPr>
      <dsp:spPr>
        <a:xfrm>
          <a:off x="1212569" y="786033"/>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3D7165-847B-49C2-903E-828F19F2304F}">
      <dsp:nvSpPr>
        <dsp:cNvPr id="0" name=""/>
        <dsp:cNvSpPr/>
      </dsp:nvSpPr>
      <dsp:spPr>
        <a:xfrm>
          <a:off x="417971"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a:t>Integrated Curriculum - Seamlessly integrating academic subjects with extracurricular activities to offer a holistic educational experience. </a:t>
          </a:r>
        </a:p>
      </dsp:txBody>
      <dsp:txXfrm>
        <a:off x="417971" y="2442842"/>
        <a:ext cx="2889450" cy="720000"/>
      </dsp:txXfrm>
    </dsp:sp>
    <dsp:sp modelId="{C252F6FA-4AAB-4C59-8141-EA7FAB26D4DB}">
      <dsp:nvSpPr>
        <dsp:cNvPr id="0" name=""/>
        <dsp:cNvSpPr/>
      </dsp:nvSpPr>
      <dsp:spPr>
        <a:xfrm>
          <a:off x="4607673" y="786033"/>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C86791-FDDD-4AC7-BE54-2435E22C76D1}">
      <dsp:nvSpPr>
        <dsp:cNvPr id="0" name=""/>
        <dsp:cNvSpPr/>
      </dsp:nvSpPr>
      <dsp:spPr>
        <a:xfrm>
          <a:off x="3813075"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a:t>Social-Emotional Learning Initiatives - Incorporating programs to promote self-awareness, social connections, and emotional regulation within the curriculum. </a:t>
          </a:r>
        </a:p>
      </dsp:txBody>
      <dsp:txXfrm>
        <a:off x="3813075" y="2442842"/>
        <a:ext cx="2889450" cy="720000"/>
      </dsp:txXfrm>
    </dsp:sp>
    <dsp:sp modelId="{28806B80-3350-477A-AA61-E49DA287507F}">
      <dsp:nvSpPr>
        <dsp:cNvPr id="0" name=""/>
        <dsp:cNvSpPr/>
      </dsp:nvSpPr>
      <dsp:spPr>
        <a:xfrm>
          <a:off x="8002777" y="786033"/>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7867D2-6049-4DDB-A5D5-6F74267B19FC}">
      <dsp:nvSpPr>
        <dsp:cNvPr id="0" name=""/>
        <dsp:cNvSpPr/>
      </dsp:nvSpPr>
      <dsp:spPr>
        <a:xfrm>
          <a:off x="7208178"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a:t>Student Engagement - Fostering an environment that encourages active student participation in a wide array of school activities and initiatives.</a:t>
          </a:r>
        </a:p>
      </dsp:txBody>
      <dsp:txXfrm>
        <a:off x="7208178" y="2442842"/>
        <a:ext cx="28894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50957-A41E-4450-9B10-E3C355A36F5F}">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CE980-2E64-473F-9E10-B58BD12365A6}">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Integrated arts programs that foster creativity and self-expression </a:t>
          </a:r>
        </a:p>
      </dsp:txBody>
      <dsp:txXfrm>
        <a:off x="378614" y="886531"/>
        <a:ext cx="2810360" cy="1744948"/>
      </dsp:txXfrm>
    </dsp:sp>
    <dsp:sp modelId="{9BE4BEC1-D748-4128-9D83-C32D944EDE33}">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59F33-2B22-4B80-9741-E6D4E98A092B}">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Career and technical education (CTE) programs that offer hands-on training in various industries </a:t>
          </a:r>
        </a:p>
      </dsp:txBody>
      <dsp:txXfrm>
        <a:off x="3946203" y="886531"/>
        <a:ext cx="2810360" cy="1744948"/>
      </dsp:txXfrm>
    </dsp:sp>
    <dsp:sp modelId="{EE869FA0-7A70-4E28-AD8F-0D8EC7C6E85E}">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8C038-F365-43B4-81A5-5B401C39B5AD}">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Comprehensive academic enrichment initiatives that provide opportunities for advanced learning and intellectual growth </a:t>
          </a:r>
        </a:p>
      </dsp:txBody>
      <dsp:txXfrm>
        <a:off x="7513791" y="886531"/>
        <a:ext cx="2810360" cy="1744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A1F7F-155C-46BB-94DE-4F7FC5F8EA55}">
      <dsp:nvSpPr>
        <dsp:cNvPr id="0" name=""/>
        <dsp:cNvSpPr/>
      </dsp:nvSpPr>
      <dsp:spPr>
        <a:xfrm>
          <a:off x="0" y="2187"/>
          <a:ext cx="478041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C2302-CB49-4A90-BFD6-7BCC0AF5D2BD}">
      <dsp:nvSpPr>
        <dsp:cNvPr id="0" name=""/>
        <dsp:cNvSpPr/>
      </dsp:nvSpPr>
      <dsp:spPr>
        <a:xfrm>
          <a:off x="0" y="2187"/>
          <a:ext cx="4780416" cy="149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Life-Long Skills - Prepares students with vital life skills, critical thinking abilities, and a deep appreciation for holistic development </a:t>
          </a:r>
        </a:p>
      </dsp:txBody>
      <dsp:txXfrm>
        <a:off x="0" y="2187"/>
        <a:ext cx="4780416" cy="1492116"/>
      </dsp:txXfrm>
    </dsp:sp>
    <dsp:sp modelId="{1E2AC60B-81D3-4929-8A14-A5173312FCB3}">
      <dsp:nvSpPr>
        <dsp:cNvPr id="0" name=""/>
        <dsp:cNvSpPr/>
      </dsp:nvSpPr>
      <dsp:spPr>
        <a:xfrm>
          <a:off x="0" y="1494304"/>
          <a:ext cx="478041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9586A-89FB-4A3B-8EC5-A1772298F332}">
      <dsp:nvSpPr>
        <dsp:cNvPr id="0" name=""/>
        <dsp:cNvSpPr/>
      </dsp:nvSpPr>
      <dsp:spPr>
        <a:xfrm>
          <a:off x="0" y="1494304"/>
          <a:ext cx="4780416" cy="149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Career Success - Nurtures well-rounded individuals poised for success in diverse career paths and future endeavors </a:t>
          </a:r>
        </a:p>
      </dsp:txBody>
      <dsp:txXfrm>
        <a:off x="0" y="1494304"/>
        <a:ext cx="4780416" cy="1492116"/>
      </dsp:txXfrm>
    </dsp:sp>
    <dsp:sp modelId="{9209E375-7EE1-4A0B-8E4D-D0E88872C5DC}">
      <dsp:nvSpPr>
        <dsp:cNvPr id="0" name=""/>
        <dsp:cNvSpPr/>
      </dsp:nvSpPr>
      <dsp:spPr>
        <a:xfrm>
          <a:off x="0" y="2986421"/>
          <a:ext cx="478041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A14E7-E17D-4318-8D3A-AF1B3A5DEB53}">
      <dsp:nvSpPr>
        <dsp:cNvPr id="0" name=""/>
        <dsp:cNvSpPr/>
      </dsp:nvSpPr>
      <dsp:spPr>
        <a:xfrm>
          <a:off x="0" y="2986421"/>
          <a:ext cx="4780416" cy="149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Community Impact - Empowers students to positively impact their communities through social awareness and responsible citizenship </a:t>
          </a:r>
        </a:p>
      </dsp:txBody>
      <dsp:txXfrm>
        <a:off x="0" y="2986421"/>
        <a:ext cx="4780416" cy="14921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2E57C-E08B-4F2B-A1F5-B847529C0BDC}">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67E46-CED5-4791-9623-3EE5000CB089}">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Physical Well-being - A safe environment promotes physical health, reducing risks of accidents and injuries. </a:t>
          </a:r>
        </a:p>
      </dsp:txBody>
      <dsp:txXfrm>
        <a:off x="378614" y="886531"/>
        <a:ext cx="2810360" cy="1744948"/>
      </dsp:txXfrm>
    </dsp:sp>
    <dsp:sp modelId="{7CC0D00B-56C0-4FE1-BE90-71633B6ED865}">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DEE9E7-E206-4CB7-8B9E-A46B4E2EECB4}">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Mental Health - Healthy environments contribute to lower stress levels and better mental well-being. </a:t>
          </a:r>
        </a:p>
      </dsp:txBody>
      <dsp:txXfrm>
        <a:off x="3946203" y="886531"/>
        <a:ext cx="2810360" cy="1744948"/>
      </dsp:txXfrm>
    </dsp:sp>
    <dsp:sp modelId="{7C1E611A-DEEF-447C-87E5-9B2FC4F6EC38}">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A82BA-5BE7-4B25-84E7-E60AE5F2CC67}">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Positive Learning Experience - Students thrive in safe and supportive settings, leading to improved academic performance. </a:t>
          </a:r>
        </a:p>
      </dsp:txBody>
      <dsp:txXfrm>
        <a:off x="7513791" y="886531"/>
        <a:ext cx="2810360" cy="1744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DAAFA-83F0-47D1-9169-B29628D45C73}">
      <dsp:nvSpPr>
        <dsp:cNvPr id="0" name=""/>
        <dsp:cNvSpPr/>
      </dsp:nvSpPr>
      <dsp:spPr>
        <a:xfrm>
          <a:off x="1266" y="452072"/>
          <a:ext cx="4611513" cy="230575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a:t>Academic Performance - Research indicates a significant increase in test scores and graduation rates in safe school environments. </a:t>
          </a:r>
        </a:p>
      </dsp:txBody>
      <dsp:txXfrm>
        <a:off x="68799" y="519605"/>
        <a:ext cx="4476447" cy="2170690"/>
      </dsp:txXfrm>
    </dsp:sp>
    <dsp:sp modelId="{E606B1BB-FCE3-4C45-94FE-042A737DA68F}">
      <dsp:nvSpPr>
        <dsp:cNvPr id="0" name=""/>
        <dsp:cNvSpPr/>
      </dsp:nvSpPr>
      <dsp:spPr>
        <a:xfrm>
          <a:off x="5765659" y="452072"/>
          <a:ext cx="4611513" cy="230575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a:t>Behavioral Improvement - Safe and healthy environments contribute to reduced disciplinary issues and improved student behavior.</a:t>
          </a:r>
        </a:p>
      </dsp:txBody>
      <dsp:txXfrm>
        <a:off x="5833192" y="519605"/>
        <a:ext cx="4476447" cy="21706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9CC39-77A0-4CE6-9876-CB1F4F149AE3}">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76925-5F72-46E4-BDF5-4DC13C6D698B}">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Prevention Programs - Educational initiatives focusing on preventing bullying and enhancing safety awareness. </a:t>
          </a:r>
        </a:p>
      </dsp:txBody>
      <dsp:txXfrm>
        <a:off x="696297" y="538547"/>
        <a:ext cx="4171627" cy="2590157"/>
      </dsp:txXfrm>
    </dsp:sp>
    <dsp:sp modelId="{BA0F3AF2-D0DE-4B53-BB81-E7AEEC9CD508}">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7DED39-06FE-412E-B2D8-C1DF5A87ED8D}">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Wellness Activities - Implementing fitness programs and mental health support sessions to promote overall well-being. </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9D32F93-50AC-4C46-A5DB-291C60DDB7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8087" y="1449550"/>
            <a:ext cx="7939547" cy="2807256"/>
          </a:xfrm>
        </p:spPr>
        <p:txBody>
          <a:bodyPr anchor="b">
            <a:normAutofit/>
          </a:bodyPr>
          <a:lstStyle/>
          <a:p>
            <a:pPr algn="r"/>
            <a:r>
              <a:rPr lang="en-US" sz="3800">
                <a:latin typeface="Cambria"/>
                <a:ea typeface="Calibri Light"/>
                <a:cs typeface="Calibri Light"/>
              </a:rPr>
              <a:t>ESSA</a:t>
            </a:r>
            <a:br>
              <a:rPr lang="en-US" sz="3800">
                <a:latin typeface="Cambria"/>
                <a:ea typeface="Calibri Light"/>
                <a:cs typeface="Calibri Light"/>
              </a:rPr>
            </a:br>
            <a:r>
              <a:rPr lang="en-US" sz="3000">
                <a:latin typeface="Cambria"/>
                <a:ea typeface="Calibri Light"/>
                <a:cs typeface="Calibri Light"/>
              </a:rPr>
              <a:t>Title I Part A – Improving Basic Programs</a:t>
            </a:r>
            <a:br>
              <a:rPr lang="en-US" sz="3000">
                <a:latin typeface="Cambria"/>
                <a:ea typeface="Calibri Light"/>
                <a:cs typeface="Calibri Light"/>
              </a:rPr>
            </a:br>
            <a:r>
              <a:rPr lang="en-US" sz="3000">
                <a:latin typeface="Cambria"/>
                <a:ea typeface="Calibri Light"/>
                <a:cs typeface="Calibri Light"/>
              </a:rPr>
              <a:t>Title II Part A – Supporting Effective Instruction </a:t>
            </a:r>
            <a:br>
              <a:rPr lang="en-US" sz="3000">
                <a:latin typeface="Cambria"/>
                <a:ea typeface="Calibri Light"/>
                <a:cs typeface="Calibri Light"/>
              </a:rPr>
            </a:br>
            <a:r>
              <a:rPr lang="en-US" sz="3000">
                <a:latin typeface="Cambria"/>
                <a:ea typeface="Calibri Light"/>
                <a:cs typeface="Calibri Light"/>
              </a:rPr>
              <a:t>Title IV Part A – Student Support and Academic Enrichment Meaningful Consultation</a:t>
            </a:r>
            <a:endParaRPr lang="en-US" sz="3000">
              <a:latin typeface="Cambria"/>
              <a:ea typeface="Cambria"/>
              <a:cs typeface="Calibri Light"/>
            </a:endParaRPr>
          </a:p>
        </p:txBody>
      </p:sp>
      <p:sp>
        <p:nvSpPr>
          <p:cNvPr id="3" name="Subtitle 2"/>
          <p:cNvSpPr>
            <a:spLocks noGrp="1"/>
          </p:cNvSpPr>
          <p:nvPr>
            <p:ph type="subTitle" idx="1"/>
          </p:nvPr>
        </p:nvSpPr>
        <p:spPr>
          <a:xfrm>
            <a:off x="1828453" y="4784274"/>
            <a:ext cx="5925987" cy="1312657"/>
          </a:xfrm>
        </p:spPr>
        <p:txBody>
          <a:bodyPr vert="horz" lIns="91440" tIns="45720" rIns="91440" bIns="45720" rtlCol="0" anchor="t">
            <a:normAutofit lnSpcReduction="10000"/>
          </a:bodyPr>
          <a:lstStyle/>
          <a:p>
            <a:pPr algn="r"/>
            <a:r>
              <a:rPr lang="en-US">
                <a:latin typeface="Cambria"/>
                <a:ea typeface="Calibri"/>
                <a:cs typeface="Calibri"/>
              </a:rPr>
              <a:t>Griselda Alvarez</a:t>
            </a:r>
          </a:p>
          <a:p>
            <a:pPr algn="r"/>
            <a:r>
              <a:rPr lang="en-US">
                <a:latin typeface="Cambria"/>
                <a:ea typeface="Calibri"/>
                <a:cs typeface="Calibri"/>
              </a:rPr>
              <a:t>Federal and SCE Programs Director</a:t>
            </a:r>
          </a:p>
          <a:p>
            <a:pPr algn="r"/>
            <a:r>
              <a:rPr lang="en-US">
                <a:latin typeface="Cambria"/>
                <a:ea typeface="Calibri"/>
                <a:cs typeface="Calibri"/>
              </a:rPr>
              <a:t>April 22, 2024</a:t>
            </a:r>
          </a:p>
        </p:txBody>
      </p:sp>
      <p:pic>
        <p:nvPicPr>
          <p:cNvPr id="77" name="Picture 76">
            <a:extLst>
              <a:ext uri="{FF2B5EF4-FFF2-40B4-BE49-F238E27FC236}">
                <a16:creationId xmlns:a16="http://schemas.microsoft.com/office/drawing/2014/main" id="{6B80690B-1546-F3DC-CFF1-AEFC8395A0BE}"/>
              </a:ext>
            </a:extLst>
          </p:cNvPr>
          <p:cNvPicPr>
            <a:picLocks noChangeAspect="1"/>
          </p:cNvPicPr>
          <p:nvPr/>
        </p:nvPicPr>
        <p:blipFill>
          <a:blip r:embed="rId2"/>
          <a:stretch>
            <a:fillRect/>
          </a:stretch>
        </p:blipFill>
        <p:spPr>
          <a:xfrm>
            <a:off x="8712496" y="3340259"/>
            <a:ext cx="2621772" cy="239902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50646-5E95-1C89-FB63-6E42652C0F30}"/>
              </a:ext>
            </a:extLst>
          </p:cNvPr>
          <p:cNvSpPr>
            <a:spLocks noGrp="1"/>
          </p:cNvSpPr>
          <p:nvPr>
            <p:ph type="title"/>
          </p:nvPr>
        </p:nvSpPr>
        <p:spPr>
          <a:xfrm>
            <a:off x="761803" y="350196"/>
            <a:ext cx="4646904" cy="1624520"/>
          </a:xfrm>
        </p:spPr>
        <p:txBody>
          <a:bodyPr anchor="ctr">
            <a:normAutofit/>
          </a:bodyPr>
          <a:lstStyle/>
          <a:p>
            <a:r>
              <a:rPr lang="en-US" sz="4000">
                <a:latin typeface="Georgia Pro"/>
                <a:cs typeface="Calibri Light"/>
              </a:rPr>
              <a:t>The Purpose of Title II Part A</a:t>
            </a:r>
            <a:endParaRPr lang="en-US" sz="4000">
              <a:latin typeface="Georgia Pro"/>
            </a:endParaRPr>
          </a:p>
        </p:txBody>
      </p:sp>
      <p:sp>
        <p:nvSpPr>
          <p:cNvPr id="3" name="Content Placeholder 2">
            <a:extLst>
              <a:ext uri="{FF2B5EF4-FFF2-40B4-BE49-F238E27FC236}">
                <a16:creationId xmlns:a16="http://schemas.microsoft.com/office/drawing/2014/main" id="{E88393AE-EB25-FB8C-D21A-412A5698CAD1}"/>
              </a:ext>
            </a:extLst>
          </p:cNvPr>
          <p:cNvSpPr>
            <a:spLocks noGrp="1"/>
          </p:cNvSpPr>
          <p:nvPr>
            <p:ph idx="1"/>
          </p:nvPr>
        </p:nvSpPr>
        <p:spPr>
          <a:xfrm>
            <a:off x="733047" y="2484408"/>
            <a:ext cx="4646905" cy="3613149"/>
          </a:xfrm>
        </p:spPr>
        <p:txBody>
          <a:bodyPr vert="horz" lIns="91440" tIns="45720" rIns="91440" bIns="45720" rtlCol="0" anchor="ctr">
            <a:noAutofit/>
          </a:bodyPr>
          <a:lstStyle/>
          <a:p>
            <a:r>
              <a:rPr lang="en-US" sz="2000">
                <a:latin typeface="Georgia Pro"/>
                <a:ea typeface="+mn-lt"/>
                <a:cs typeface="+mn-lt"/>
              </a:rPr>
              <a:t>Increase student achievement consistent with the challenging State academic standards; </a:t>
            </a:r>
          </a:p>
          <a:p>
            <a:r>
              <a:rPr lang="en-US" sz="2000">
                <a:latin typeface="Georgia Pro"/>
                <a:ea typeface="+mn-lt"/>
                <a:cs typeface="+mn-lt"/>
              </a:rPr>
              <a:t>Improve the quality and effectiveness of teachers, principals, and other school leaders; </a:t>
            </a:r>
          </a:p>
          <a:p>
            <a:r>
              <a:rPr lang="en-US" sz="2000">
                <a:latin typeface="Georgia Pro"/>
                <a:ea typeface="+mn-lt"/>
                <a:cs typeface="+mn-lt"/>
              </a:rPr>
              <a:t>Increase the number of effective teachers, principals, and other school leaders who are effective in improving student academic achievement in schools; and </a:t>
            </a:r>
          </a:p>
          <a:p>
            <a:r>
              <a:rPr lang="en-US" sz="2000">
                <a:latin typeface="Georgia Pro"/>
                <a:ea typeface="+mn-lt"/>
                <a:cs typeface="+mn-lt"/>
              </a:rPr>
              <a:t>Provide low-income and minority students greater access to effective teachers, principals, and other school leaders. </a:t>
            </a:r>
            <a:r>
              <a:rPr lang="en-US" sz="2000">
                <a:ea typeface="+mn-lt"/>
                <a:cs typeface="+mn-lt"/>
              </a:rPr>
              <a:t> </a:t>
            </a:r>
            <a:endParaRPr lang="en-US" sz="2000">
              <a:cs typeface="Calibri"/>
            </a:endParaRPr>
          </a:p>
        </p:txBody>
      </p:sp>
      <p:pic>
        <p:nvPicPr>
          <p:cNvPr id="5" name="Picture 4" descr="Desks in empty classroom">
            <a:extLst>
              <a:ext uri="{FF2B5EF4-FFF2-40B4-BE49-F238E27FC236}">
                <a16:creationId xmlns:a16="http://schemas.microsoft.com/office/drawing/2014/main" id="{3BE174F3-37CC-343C-EF87-B74A00CF8173}"/>
              </a:ext>
            </a:extLst>
          </p:cNvPr>
          <p:cNvPicPr>
            <a:picLocks noChangeAspect="1"/>
          </p:cNvPicPr>
          <p:nvPr/>
        </p:nvPicPr>
        <p:blipFill rotWithShape="1">
          <a:blip r:embed="rId2"/>
          <a:srcRect l="17958" r="15213" b="-1"/>
          <a:stretch/>
        </p:blipFill>
        <p:spPr>
          <a:xfrm>
            <a:off x="6096000" y="1"/>
            <a:ext cx="6102825" cy="6858000"/>
          </a:xfrm>
          <a:prstGeom prst="rect">
            <a:avLst/>
          </a:prstGeom>
        </p:spPr>
      </p:pic>
    </p:spTree>
    <p:extLst>
      <p:ext uri="{BB962C8B-B14F-4D97-AF65-F5344CB8AC3E}">
        <p14:creationId xmlns:p14="http://schemas.microsoft.com/office/powerpoint/2010/main" val="405859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E416A-6693-3E6A-A9C0-D469471648D4}"/>
              </a:ext>
            </a:extLst>
          </p:cNvPr>
          <p:cNvSpPr>
            <a:spLocks noGrp="1"/>
          </p:cNvSpPr>
          <p:nvPr>
            <p:ph type="title"/>
          </p:nvPr>
        </p:nvSpPr>
        <p:spPr>
          <a:xfrm>
            <a:off x="761803" y="350196"/>
            <a:ext cx="4646904" cy="1624520"/>
          </a:xfrm>
        </p:spPr>
        <p:txBody>
          <a:bodyPr anchor="ctr">
            <a:normAutofit/>
          </a:bodyPr>
          <a:lstStyle/>
          <a:p>
            <a:r>
              <a:rPr lang="en-US" sz="4000">
                <a:latin typeface="Georgia Pro"/>
                <a:cs typeface="Calibri Light"/>
              </a:rPr>
              <a:t>Intent</a:t>
            </a:r>
            <a:endParaRPr lang="en-US" sz="4000">
              <a:latin typeface="Georgia Pro"/>
            </a:endParaRPr>
          </a:p>
        </p:txBody>
      </p:sp>
      <p:sp>
        <p:nvSpPr>
          <p:cNvPr id="3" name="Content Placeholder 2">
            <a:extLst>
              <a:ext uri="{FF2B5EF4-FFF2-40B4-BE49-F238E27FC236}">
                <a16:creationId xmlns:a16="http://schemas.microsoft.com/office/drawing/2014/main" id="{5172E527-6922-5546-4AC5-5DF458D4905B}"/>
              </a:ext>
            </a:extLst>
          </p:cNvPr>
          <p:cNvSpPr>
            <a:spLocks noGrp="1"/>
          </p:cNvSpPr>
          <p:nvPr>
            <p:ph idx="1"/>
          </p:nvPr>
        </p:nvSpPr>
        <p:spPr>
          <a:xfrm>
            <a:off x="761802" y="2743200"/>
            <a:ext cx="4646905" cy="3613149"/>
          </a:xfrm>
        </p:spPr>
        <p:txBody>
          <a:bodyPr vert="horz" lIns="91440" tIns="45720" rIns="91440" bIns="45720" rtlCol="0" anchor="ctr">
            <a:normAutofit/>
          </a:bodyPr>
          <a:lstStyle/>
          <a:p>
            <a:r>
              <a:rPr lang="en-US">
                <a:latin typeface="Georgia Pro"/>
                <a:ea typeface="+mn-lt"/>
                <a:cs typeface="+mn-lt"/>
              </a:rPr>
              <a:t>The intent of the funding is to support educators in their work to improve the overall quality of instruction and ensure equity of educational opportunity for all students.</a:t>
            </a:r>
            <a:endParaRPr lang="en-US">
              <a:latin typeface="Georgia Pro"/>
            </a:endParaRPr>
          </a:p>
        </p:txBody>
      </p:sp>
      <p:pic>
        <p:nvPicPr>
          <p:cNvPr id="5" name="Picture 4" descr="Puzzle pieces">
            <a:extLst>
              <a:ext uri="{FF2B5EF4-FFF2-40B4-BE49-F238E27FC236}">
                <a16:creationId xmlns:a16="http://schemas.microsoft.com/office/drawing/2014/main" id="{9BA7473C-EEE8-6851-229A-A4EDC523EFF5}"/>
              </a:ext>
            </a:extLst>
          </p:cNvPr>
          <p:cNvPicPr>
            <a:picLocks noChangeAspect="1"/>
          </p:cNvPicPr>
          <p:nvPr/>
        </p:nvPicPr>
        <p:blipFill rotWithShape="1">
          <a:blip r:embed="rId2"/>
          <a:srcRect l="24505" r="16405" b="7"/>
          <a:stretch/>
        </p:blipFill>
        <p:spPr>
          <a:xfrm>
            <a:off x="6096000" y="1"/>
            <a:ext cx="6102825" cy="6858000"/>
          </a:xfrm>
          <a:prstGeom prst="rect">
            <a:avLst/>
          </a:prstGeom>
        </p:spPr>
      </p:pic>
    </p:spTree>
    <p:extLst>
      <p:ext uri="{BB962C8B-B14F-4D97-AF65-F5344CB8AC3E}">
        <p14:creationId xmlns:p14="http://schemas.microsoft.com/office/powerpoint/2010/main" val="55995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6588B-296E-29B4-311C-D36FDF036C4A}"/>
              </a:ext>
            </a:extLst>
          </p:cNvPr>
          <p:cNvSpPr>
            <a:spLocks noGrp="1"/>
          </p:cNvSpPr>
          <p:nvPr>
            <p:ph type="title"/>
          </p:nvPr>
        </p:nvSpPr>
        <p:spPr>
          <a:xfrm>
            <a:off x="1285240" y="1050595"/>
            <a:ext cx="8074815" cy="1618489"/>
          </a:xfrm>
        </p:spPr>
        <p:txBody>
          <a:bodyPr anchor="ctr">
            <a:normAutofit/>
          </a:bodyPr>
          <a:lstStyle/>
          <a:p>
            <a:r>
              <a:rPr lang="en-US" sz="7200">
                <a:latin typeface="Georgia Pro"/>
                <a:cs typeface="Calibri Light"/>
              </a:rPr>
              <a:t>Areas of Focus</a:t>
            </a:r>
            <a:endParaRPr lang="en-US" sz="7200">
              <a:latin typeface="Georgia Pro"/>
            </a:endParaRPr>
          </a:p>
        </p:txBody>
      </p:sp>
      <p:sp>
        <p:nvSpPr>
          <p:cNvPr id="3" name="Content Placeholder 2">
            <a:extLst>
              <a:ext uri="{FF2B5EF4-FFF2-40B4-BE49-F238E27FC236}">
                <a16:creationId xmlns:a16="http://schemas.microsoft.com/office/drawing/2014/main" id="{ACDBBF00-7B4C-27DC-D2EB-13ABA3962A81}"/>
              </a:ext>
            </a:extLst>
          </p:cNvPr>
          <p:cNvSpPr>
            <a:spLocks noGrp="1"/>
          </p:cNvSpPr>
          <p:nvPr>
            <p:ph idx="1"/>
          </p:nvPr>
        </p:nvSpPr>
        <p:spPr>
          <a:xfrm>
            <a:off x="1285240" y="2969469"/>
            <a:ext cx="8074815" cy="2800395"/>
          </a:xfrm>
        </p:spPr>
        <p:txBody>
          <a:bodyPr vert="horz" lIns="91440" tIns="45720" rIns="91440" bIns="45720" rtlCol="0" anchor="t">
            <a:noAutofit/>
          </a:bodyPr>
          <a:lstStyle/>
          <a:p>
            <a:pPr marL="0" indent="0">
              <a:buNone/>
            </a:pPr>
            <a:r>
              <a:rPr lang="en-US" sz="2400">
                <a:latin typeface="Georgia Pro"/>
                <a:ea typeface="+mn-lt"/>
                <a:cs typeface="+mn-lt"/>
              </a:rPr>
              <a:t>Title II, Part A allowable activities included in the ESSA statute and in the Non-Regulatory Guidance from the U.S. Department of Education (issued on September 27, 2016) have been categorized into three areas of focus. </a:t>
            </a:r>
            <a:endParaRPr lang="en-US" sz="2400">
              <a:latin typeface="Georgia Pro"/>
            </a:endParaRPr>
          </a:p>
          <a:p>
            <a:r>
              <a:rPr lang="en-US" sz="2400">
                <a:latin typeface="Georgia Pro"/>
                <a:ea typeface="+mn-lt"/>
                <a:cs typeface="+mn-lt"/>
              </a:rPr>
              <a:t>Recruiting, Supporting,  and Retaining Effective Teachers and Principals </a:t>
            </a:r>
          </a:p>
          <a:p>
            <a:r>
              <a:rPr lang="en-US" sz="2400">
                <a:latin typeface="Georgia Pro"/>
                <a:ea typeface="+mn-lt"/>
                <a:cs typeface="+mn-lt"/>
              </a:rPr>
              <a:t>Professional Development and Educator Growth </a:t>
            </a:r>
          </a:p>
          <a:p>
            <a:r>
              <a:rPr lang="en-US" sz="2400">
                <a:latin typeface="Georgia Pro"/>
                <a:ea typeface="+mn-lt"/>
                <a:cs typeface="+mn-lt"/>
              </a:rPr>
              <a:t>Other Evidence-Based Activities</a:t>
            </a:r>
            <a:endParaRPr lang="en-US" sz="2400">
              <a:latin typeface="Georgia Pro"/>
              <a:cs typeface="Calibri"/>
            </a:endParaRPr>
          </a:p>
        </p:txBody>
      </p:sp>
    </p:spTree>
    <p:extLst>
      <p:ext uri="{BB962C8B-B14F-4D97-AF65-F5344CB8AC3E}">
        <p14:creationId xmlns:p14="http://schemas.microsoft.com/office/powerpoint/2010/main" val="61504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8C990-58EF-AD85-CF63-9E39B4AC62A7}"/>
              </a:ext>
            </a:extLst>
          </p:cNvPr>
          <p:cNvSpPr>
            <a:spLocks noGrp="1"/>
          </p:cNvSpPr>
          <p:nvPr>
            <p:ph type="title"/>
          </p:nvPr>
        </p:nvSpPr>
        <p:spPr>
          <a:xfrm>
            <a:off x="1123356" y="1188637"/>
            <a:ext cx="9984615" cy="1597228"/>
          </a:xfrm>
        </p:spPr>
        <p:txBody>
          <a:bodyPr>
            <a:normAutofit/>
          </a:bodyPr>
          <a:lstStyle/>
          <a:p>
            <a:r>
              <a:rPr lang="en-US" sz="6000">
                <a:latin typeface="Georgia Pro"/>
                <a:cs typeface="Calibri Light"/>
              </a:rPr>
              <a:t>Supplement Not Supplant</a:t>
            </a:r>
            <a:endParaRPr lang="en-US" sz="6000">
              <a:latin typeface="Georgia Pro"/>
            </a:endParaRPr>
          </a:p>
        </p:txBody>
      </p:sp>
      <p:pic>
        <p:nvPicPr>
          <p:cNvPr id="4" name="Picture 3">
            <a:extLst>
              <a:ext uri="{FF2B5EF4-FFF2-40B4-BE49-F238E27FC236}">
                <a16:creationId xmlns:a16="http://schemas.microsoft.com/office/drawing/2014/main" id="{86472FA5-3F33-077B-94F9-85FA68E3E2BB}"/>
              </a:ext>
            </a:extLst>
          </p:cNvPr>
          <p:cNvPicPr>
            <a:picLocks noChangeAspect="1"/>
          </p:cNvPicPr>
          <p:nvPr/>
        </p:nvPicPr>
        <p:blipFill rotWithShape="1">
          <a:blip r:embed="rId2"/>
          <a:srcRect l="2388" r="461"/>
          <a:stretch/>
        </p:blipFill>
        <p:spPr>
          <a:xfrm>
            <a:off x="1123357" y="3018327"/>
            <a:ext cx="3533985" cy="2728198"/>
          </a:xfrm>
          <a:prstGeom prst="rect">
            <a:avLst/>
          </a:prstGeom>
        </p:spPr>
      </p:pic>
      <p:sp>
        <p:nvSpPr>
          <p:cNvPr id="3" name="Content Placeholder 2">
            <a:extLst>
              <a:ext uri="{FF2B5EF4-FFF2-40B4-BE49-F238E27FC236}">
                <a16:creationId xmlns:a16="http://schemas.microsoft.com/office/drawing/2014/main" id="{AA6E0010-853D-296F-B444-012E0DE2308D}"/>
              </a:ext>
            </a:extLst>
          </p:cNvPr>
          <p:cNvSpPr>
            <a:spLocks noGrp="1"/>
          </p:cNvSpPr>
          <p:nvPr>
            <p:ph idx="1"/>
          </p:nvPr>
        </p:nvSpPr>
        <p:spPr>
          <a:xfrm>
            <a:off x="5255260" y="2998278"/>
            <a:ext cx="4428236" cy="2728198"/>
          </a:xfrm>
        </p:spPr>
        <p:txBody>
          <a:bodyPr vert="horz" lIns="91440" tIns="45720" rIns="91440" bIns="45720" rtlCol="0" anchor="t">
            <a:normAutofit/>
          </a:bodyPr>
          <a:lstStyle/>
          <a:p>
            <a:r>
              <a:rPr lang="en-US" sz="2400">
                <a:latin typeface="Century Gothic"/>
              </a:rPr>
              <a:t>“</a:t>
            </a:r>
            <a:r>
              <a:rPr lang="en-US" sz="2400">
                <a:latin typeface="Georgia Pro"/>
              </a:rPr>
              <a:t>Funds made available under this Title shall be used to supplement, and not supplant, non-Federal Funds that would otherwise be used for activities authorized under this Title.”  [ESSA Section 2301]</a:t>
            </a:r>
            <a:endParaRPr lang="en-US" sz="2400">
              <a:latin typeface="Georgia Pro"/>
              <a:cs typeface="Calibri"/>
            </a:endParaRPr>
          </a:p>
          <a:p>
            <a:endParaRPr lang="en-US" sz="2400">
              <a:cs typeface="Calibri"/>
            </a:endParaRPr>
          </a:p>
        </p:txBody>
      </p:sp>
    </p:spTree>
    <p:extLst>
      <p:ext uri="{BB962C8B-B14F-4D97-AF65-F5344CB8AC3E}">
        <p14:creationId xmlns:p14="http://schemas.microsoft.com/office/powerpoint/2010/main" val="1512072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7206C-30D3-C056-619F-7D8B5200118C}"/>
              </a:ext>
            </a:extLst>
          </p:cNvPr>
          <p:cNvSpPr>
            <a:spLocks noGrp="1"/>
          </p:cNvSpPr>
          <p:nvPr>
            <p:ph type="title"/>
          </p:nvPr>
        </p:nvSpPr>
        <p:spPr>
          <a:xfrm>
            <a:off x="1075767" y="1188637"/>
            <a:ext cx="2988234" cy="4480726"/>
          </a:xfrm>
        </p:spPr>
        <p:txBody>
          <a:bodyPr>
            <a:normAutofit/>
          </a:bodyPr>
          <a:lstStyle/>
          <a:p>
            <a:pPr algn="r"/>
            <a:r>
              <a:rPr lang="en-US" sz="4100">
                <a:latin typeface="Georgia Pro"/>
                <a:ea typeface="+mj-lt"/>
                <a:cs typeface="+mj-lt"/>
              </a:rPr>
              <a:t>Recruiting and Retaining Effective Teachers and Principals</a:t>
            </a:r>
            <a:r>
              <a:rPr lang="en-US" sz="4100">
                <a:ea typeface="+mj-lt"/>
                <a:cs typeface="+mj-lt"/>
              </a:rPr>
              <a:t> </a:t>
            </a:r>
            <a:endParaRPr lang="en-US" sz="4100">
              <a:cs typeface="Calibri Light"/>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D1D014-DD6C-4E06-9EFD-ECAA1414C67A}"/>
              </a:ext>
            </a:extLst>
          </p:cNvPr>
          <p:cNvSpPr>
            <a:spLocks noGrp="1"/>
          </p:cNvSpPr>
          <p:nvPr>
            <p:ph idx="1"/>
          </p:nvPr>
        </p:nvSpPr>
        <p:spPr>
          <a:xfrm>
            <a:off x="5255260" y="1648870"/>
            <a:ext cx="4702848" cy="3560260"/>
          </a:xfrm>
        </p:spPr>
        <p:txBody>
          <a:bodyPr vert="horz" lIns="91440" tIns="45720" rIns="91440" bIns="45720" rtlCol="0" anchor="ctr">
            <a:noAutofit/>
          </a:bodyPr>
          <a:lstStyle/>
          <a:p>
            <a:pPr marL="0" indent="0">
              <a:buNone/>
            </a:pPr>
            <a:r>
              <a:rPr lang="en-US" sz="1600">
                <a:latin typeface="Georgia Pro"/>
                <a:ea typeface="+mn-lt"/>
                <a:cs typeface="+mn-lt"/>
              </a:rPr>
              <a:t>Title II, Part A allowable activities in the area of recruiting and retaining effective teachers and principals include activities in the following categories: </a:t>
            </a:r>
            <a:endParaRPr lang="en-US" sz="1600">
              <a:latin typeface="Georgia Pro"/>
            </a:endParaRPr>
          </a:p>
          <a:p>
            <a:r>
              <a:rPr lang="en-US" sz="1600">
                <a:latin typeface="Georgia Pro"/>
                <a:ea typeface="+mn-lt"/>
                <a:cs typeface="+mn-lt"/>
              </a:rPr>
              <a:t>Recruiting, Hiring, and Retaining Effective Teachers in High-Need Schools; </a:t>
            </a:r>
          </a:p>
          <a:p>
            <a:r>
              <a:rPr lang="en-US" sz="1600">
                <a:latin typeface="Georgia Pro"/>
                <a:ea typeface="+mn-lt"/>
                <a:cs typeface="+mn-lt"/>
              </a:rPr>
              <a:t>Educator Induction and Mentorship Programs;</a:t>
            </a:r>
          </a:p>
          <a:p>
            <a:r>
              <a:rPr lang="en-US" sz="1600">
                <a:latin typeface="Georgia Pro"/>
                <a:ea typeface="+mn-lt"/>
                <a:cs typeface="+mn-lt"/>
              </a:rPr>
              <a:t>Teacher Leadership; </a:t>
            </a:r>
          </a:p>
          <a:p>
            <a:r>
              <a:rPr lang="en-US" sz="1600">
                <a:latin typeface="Georgia Pro"/>
                <a:ea typeface="+mn-lt"/>
                <a:cs typeface="+mn-lt"/>
              </a:rPr>
              <a:t>School Principal Support; </a:t>
            </a:r>
          </a:p>
          <a:p>
            <a:r>
              <a:rPr lang="en-US" sz="1600">
                <a:latin typeface="Georgia Pro"/>
                <a:ea typeface="+mn-lt"/>
                <a:cs typeface="+mn-lt"/>
              </a:rPr>
              <a:t>Educator Cultural Competence; </a:t>
            </a:r>
          </a:p>
          <a:p>
            <a:r>
              <a:rPr lang="en-US" sz="1600">
                <a:latin typeface="Georgia Pro"/>
                <a:ea typeface="+mn-lt"/>
                <a:cs typeface="+mn-lt"/>
              </a:rPr>
              <a:t>Recruiting Qualified Individuals from Other Fields; and </a:t>
            </a:r>
          </a:p>
          <a:p>
            <a:r>
              <a:rPr lang="en-US" sz="1600">
                <a:latin typeface="Georgia Pro"/>
                <a:ea typeface="+mn-lt"/>
                <a:cs typeface="+mn-lt"/>
              </a:rPr>
              <a:t>Improving School Working Conditions. </a:t>
            </a:r>
            <a:endParaRPr lang="en-US" sz="1600">
              <a:latin typeface="Georgia Pro"/>
              <a:cs typeface="Calibri"/>
            </a:endParaRPr>
          </a:p>
        </p:txBody>
      </p:sp>
    </p:spTree>
    <p:extLst>
      <p:ext uri="{BB962C8B-B14F-4D97-AF65-F5344CB8AC3E}">
        <p14:creationId xmlns:p14="http://schemas.microsoft.com/office/powerpoint/2010/main" val="391473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9023F-9317-41BA-BE0D-B6D6CBAE7A94}"/>
              </a:ext>
            </a:extLst>
          </p:cNvPr>
          <p:cNvSpPr>
            <a:spLocks noGrp="1"/>
          </p:cNvSpPr>
          <p:nvPr>
            <p:ph type="title"/>
          </p:nvPr>
        </p:nvSpPr>
        <p:spPr>
          <a:xfrm>
            <a:off x="1006900" y="1188637"/>
            <a:ext cx="3141430" cy="4480726"/>
          </a:xfrm>
        </p:spPr>
        <p:txBody>
          <a:bodyPr>
            <a:normAutofit/>
          </a:bodyPr>
          <a:lstStyle/>
          <a:p>
            <a:pPr algn="r"/>
            <a:r>
              <a:rPr lang="en-US" sz="3600">
                <a:latin typeface="Georgia Pro"/>
                <a:cs typeface="Calibri Light"/>
              </a:rPr>
              <a:t>Professional Development</a:t>
            </a:r>
            <a:endParaRPr lang="en-US" sz="3600">
              <a:latin typeface="Georgia Pro"/>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1965DA-D7ED-A9D7-335C-FABED9A9E5F6}"/>
              </a:ext>
            </a:extLst>
          </p:cNvPr>
          <p:cNvSpPr>
            <a:spLocks noGrp="1"/>
          </p:cNvSpPr>
          <p:nvPr>
            <p:ph idx="1"/>
          </p:nvPr>
        </p:nvSpPr>
        <p:spPr>
          <a:xfrm>
            <a:off x="5138928" y="1338729"/>
            <a:ext cx="4795584" cy="4180542"/>
          </a:xfrm>
        </p:spPr>
        <p:txBody>
          <a:bodyPr vert="horz" lIns="91440" tIns="45720" rIns="91440" bIns="45720" rtlCol="0" anchor="ctr">
            <a:noAutofit/>
          </a:bodyPr>
          <a:lstStyle/>
          <a:p>
            <a:pPr marL="0" indent="0">
              <a:buNone/>
            </a:pPr>
            <a:r>
              <a:rPr lang="en-US" sz="1800" b="1">
                <a:latin typeface="Georgia Pro"/>
                <a:cs typeface="Calibri"/>
              </a:rPr>
              <a:t>Must be:</a:t>
            </a:r>
          </a:p>
          <a:p>
            <a:pPr>
              <a:buNone/>
            </a:pPr>
            <a:r>
              <a:rPr lang="en-US" sz="1800">
                <a:latin typeface="Georgia Pro"/>
                <a:cs typeface="Calibri"/>
              </a:rPr>
              <a:t>Sustained</a:t>
            </a:r>
            <a:endParaRPr lang="en-US" sz="1800">
              <a:latin typeface="Georgia Pro"/>
            </a:endParaRPr>
          </a:p>
          <a:p>
            <a:pPr>
              <a:buNone/>
            </a:pPr>
            <a:r>
              <a:rPr lang="en-US" sz="1800">
                <a:latin typeface="Georgia Pro"/>
                <a:cs typeface="Calibri"/>
              </a:rPr>
              <a:t>Intensive</a:t>
            </a:r>
          </a:p>
          <a:p>
            <a:pPr>
              <a:buNone/>
            </a:pPr>
            <a:r>
              <a:rPr lang="en-US" sz="1800">
                <a:latin typeface="Georgia Pro"/>
                <a:cs typeface="Calibri"/>
              </a:rPr>
              <a:t>Collaborative</a:t>
            </a:r>
          </a:p>
          <a:p>
            <a:pPr>
              <a:buNone/>
            </a:pPr>
            <a:r>
              <a:rPr lang="en-US" sz="1800">
                <a:latin typeface="Georgia Pro"/>
                <a:cs typeface="Calibri"/>
              </a:rPr>
              <a:t>Job-Embedded</a:t>
            </a:r>
            <a:endParaRPr lang="en-US" sz="1800">
              <a:latin typeface="Georgia Pro"/>
            </a:endParaRPr>
          </a:p>
          <a:p>
            <a:pPr>
              <a:buNone/>
            </a:pPr>
            <a:r>
              <a:rPr lang="en-US" sz="1800">
                <a:latin typeface="Georgia Pro"/>
                <a:cs typeface="Calibri"/>
              </a:rPr>
              <a:t>Data-Driven</a:t>
            </a:r>
            <a:endParaRPr lang="en-US" sz="1800">
              <a:latin typeface="Georgia Pro"/>
            </a:endParaRPr>
          </a:p>
          <a:p>
            <a:pPr>
              <a:buNone/>
            </a:pPr>
            <a:r>
              <a:rPr lang="en-US" sz="1800">
                <a:latin typeface="Georgia Pro"/>
                <a:cs typeface="Calibri"/>
              </a:rPr>
              <a:t>Personalized or based on information from an evaluation and support system and </a:t>
            </a:r>
            <a:endParaRPr lang="en-US" sz="1800">
              <a:latin typeface="Georgia Pro"/>
            </a:endParaRPr>
          </a:p>
          <a:p>
            <a:pPr>
              <a:buNone/>
            </a:pPr>
            <a:r>
              <a:rPr lang="en-US" sz="1800">
                <a:latin typeface="Georgia Pro"/>
                <a:cs typeface="Calibri"/>
              </a:rPr>
              <a:t>Classroom-focus</a:t>
            </a:r>
            <a:endParaRPr lang="en-US" sz="1800">
              <a:latin typeface="Georgia Pro"/>
            </a:endParaRPr>
          </a:p>
          <a:p>
            <a:pPr>
              <a:buNone/>
            </a:pPr>
            <a:r>
              <a:rPr lang="en-US" sz="1800" b="1">
                <a:latin typeface="Georgia Pro"/>
                <a:cs typeface="Calibri"/>
              </a:rPr>
              <a:t>RATHER THAN:</a:t>
            </a:r>
            <a:endParaRPr lang="en-US" sz="1800">
              <a:latin typeface="Georgia Pro"/>
            </a:endParaRPr>
          </a:p>
          <a:p>
            <a:pPr>
              <a:buNone/>
            </a:pPr>
            <a:r>
              <a:rPr lang="en-US" sz="1800">
                <a:latin typeface="Georgia Pro"/>
                <a:cs typeface="Calibri"/>
              </a:rPr>
              <a:t>Professional development that stands alone</a:t>
            </a:r>
            <a:endParaRPr lang="en-US" sz="1800">
              <a:latin typeface="Georgia Pro"/>
            </a:endParaRPr>
          </a:p>
          <a:p>
            <a:pPr>
              <a:buNone/>
            </a:pPr>
            <a:r>
              <a:rPr lang="en-US" sz="1800">
                <a:latin typeface="Georgia Pro"/>
                <a:cs typeface="Calibri"/>
              </a:rPr>
              <a:t>Does not connect to a larger school-wide or individualized plan</a:t>
            </a:r>
            <a:endParaRPr lang="en-US" sz="1800">
              <a:latin typeface="Georgia Pro"/>
            </a:endParaRPr>
          </a:p>
          <a:p>
            <a:pPr marL="0" indent="0">
              <a:buNone/>
            </a:pPr>
            <a:endParaRPr lang="en-US" sz="1800">
              <a:cs typeface="Calibri"/>
            </a:endParaRPr>
          </a:p>
        </p:txBody>
      </p:sp>
    </p:spTree>
    <p:extLst>
      <p:ext uri="{BB962C8B-B14F-4D97-AF65-F5344CB8AC3E}">
        <p14:creationId xmlns:p14="http://schemas.microsoft.com/office/powerpoint/2010/main" val="1151657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D976E-533A-579A-671D-A5E1A735BE4B}"/>
              </a:ext>
            </a:extLst>
          </p:cNvPr>
          <p:cNvSpPr>
            <a:spLocks noGrp="1"/>
          </p:cNvSpPr>
          <p:nvPr>
            <p:ph type="title"/>
          </p:nvPr>
        </p:nvSpPr>
        <p:spPr>
          <a:xfrm>
            <a:off x="1075767" y="1188637"/>
            <a:ext cx="2988234" cy="4480726"/>
          </a:xfrm>
        </p:spPr>
        <p:txBody>
          <a:bodyPr>
            <a:normAutofit/>
          </a:bodyPr>
          <a:lstStyle/>
          <a:p>
            <a:pPr algn="r"/>
            <a:r>
              <a:rPr lang="en-US" sz="3600">
                <a:latin typeface="Georgia Pro"/>
                <a:cs typeface="Calibri Light"/>
              </a:rPr>
              <a:t>Examples of Professional Development</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D9D315-B2A5-F75B-C023-07D7CEA5D646}"/>
              </a:ext>
            </a:extLst>
          </p:cNvPr>
          <p:cNvSpPr>
            <a:spLocks noGrp="1"/>
          </p:cNvSpPr>
          <p:nvPr>
            <p:ph idx="1"/>
          </p:nvPr>
        </p:nvSpPr>
        <p:spPr>
          <a:xfrm>
            <a:off x="5255260" y="1648870"/>
            <a:ext cx="4702848" cy="3560260"/>
          </a:xfrm>
        </p:spPr>
        <p:txBody>
          <a:bodyPr vert="horz" lIns="91440" tIns="45720" rIns="91440" bIns="45720" rtlCol="0" anchor="ctr">
            <a:noAutofit/>
          </a:bodyPr>
          <a:lstStyle/>
          <a:p>
            <a:r>
              <a:rPr lang="en-US" sz="1600">
                <a:latin typeface="Georgia Pro"/>
              </a:rPr>
              <a:t>Assessments and Data Analysis</a:t>
            </a:r>
            <a:endParaRPr lang="en-US" sz="1600">
              <a:latin typeface="Georgia Pro"/>
              <a:cs typeface="Calibri" panose="020F0502020204030204"/>
            </a:endParaRPr>
          </a:p>
          <a:p>
            <a:r>
              <a:rPr lang="en-US" sz="1600">
                <a:latin typeface="Georgia Pro"/>
              </a:rPr>
              <a:t>Career Readiness Education</a:t>
            </a:r>
          </a:p>
          <a:p>
            <a:r>
              <a:rPr lang="en-US" sz="1600">
                <a:latin typeface="Georgia Pro"/>
              </a:rPr>
              <a:t>Child Sexual Abuse Prevention</a:t>
            </a:r>
          </a:p>
          <a:p>
            <a:r>
              <a:rPr lang="en-US" sz="1600">
                <a:latin typeface="Georgia Pro"/>
              </a:rPr>
              <a:t>Early Childhood Instruction</a:t>
            </a:r>
          </a:p>
          <a:p>
            <a:r>
              <a:rPr lang="en-US" sz="1600">
                <a:latin typeface="Georgia Pro"/>
              </a:rPr>
              <a:t>Effectively Teaching Children with Disabilities</a:t>
            </a:r>
          </a:p>
          <a:p>
            <a:r>
              <a:rPr lang="en-US" sz="1600">
                <a:latin typeface="Georgia Pro"/>
              </a:rPr>
              <a:t>Effective Teaching English Learners</a:t>
            </a:r>
          </a:p>
          <a:p>
            <a:r>
              <a:rPr lang="en-US" sz="1600">
                <a:latin typeface="Georgia Pro"/>
              </a:rPr>
              <a:t>Evaluation and Support Systems</a:t>
            </a:r>
          </a:p>
          <a:p>
            <a:r>
              <a:rPr lang="en-US" sz="1600">
                <a:latin typeface="Georgia Pro"/>
              </a:rPr>
              <a:t>Evidence-Based Professional Development</a:t>
            </a:r>
          </a:p>
          <a:p>
            <a:r>
              <a:rPr lang="en-US" sz="1600">
                <a:latin typeface="Georgia Pro"/>
              </a:rPr>
              <a:t>Identification and Support of Gifted Students</a:t>
            </a:r>
          </a:p>
          <a:p>
            <a:r>
              <a:rPr lang="en-US" sz="1600">
                <a:latin typeface="Georgia Pro"/>
              </a:rPr>
              <a:t>School Library Programs</a:t>
            </a:r>
          </a:p>
          <a:p>
            <a:r>
              <a:rPr lang="en-US" sz="1600">
                <a:latin typeface="Georgia Pro"/>
              </a:rPr>
              <a:t>Supporting Students Affected by Trauma and/or Mental Illness</a:t>
            </a:r>
          </a:p>
          <a:p>
            <a:r>
              <a:rPr lang="en-US" sz="1600">
                <a:latin typeface="Georgia Pro"/>
              </a:rPr>
              <a:t>STEM-focused Professional Development</a:t>
            </a:r>
          </a:p>
          <a:p>
            <a:endParaRPr lang="en-US" sz="1600">
              <a:cs typeface="Calibri"/>
            </a:endParaRPr>
          </a:p>
        </p:txBody>
      </p:sp>
    </p:spTree>
    <p:extLst>
      <p:ext uri="{BB962C8B-B14F-4D97-AF65-F5344CB8AC3E}">
        <p14:creationId xmlns:p14="http://schemas.microsoft.com/office/powerpoint/2010/main" val="3528952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786D-924B-4E98-DB3E-4930E6B5D449}"/>
              </a:ext>
            </a:extLst>
          </p:cNvPr>
          <p:cNvSpPr>
            <a:spLocks noGrp="1"/>
          </p:cNvSpPr>
          <p:nvPr>
            <p:ph type="title"/>
          </p:nvPr>
        </p:nvSpPr>
        <p:spPr>
          <a:xfrm>
            <a:off x="838200" y="782068"/>
            <a:ext cx="4013686" cy="1274553"/>
          </a:xfrm>
        </p:spPr>
        <p:txBody>
          <a:bodyPr>
            <a:normAutofit fontScale="90000"/>
          </a:bodyPr>
          <a:lstStyle/>
          <a:p>
            <a:r>
              <a:rPr lang="en-US" sz="4800">
                <a:latin typeface="Georgia Pro"/>
                <a:cs typeface="Calibri Light"/>
              </a:rPr>
              <a:t>What is Currently in Place at DISD</a:t>
            </a:r>
            <a:endParaRPr lang="en-US" sz="4800">
              <a:latin typeface="Georgia Pro"/>
            </a:endParaRPr>
          </a:p>
        </p:txBody>
      </p:sp>
      <p:graphicFrame>
        <p:nvGraphicFramePr>
          <p:cNvPr id="5" name="Content Placeholder 3">
            <a:extLst>
              <a:ext uri="{FF2B5EF4-FFF2-40B4-BE49-F238E27FC236}">
                <a16:creationId xmlns:a16="http://schemas.microsoft.com/office/drawing/2014/main" id="{F532E776-7B78-3BEF-2749-BEB95F1D50C0}"/>
              </a:ext>
            </a:extLst>
          </p:cNvPr>
          <p:cNvGraphicFramePr>
            <a:graphicFrameLocks/>
          </p:cNvGraphicFramePr>
          <p:nvPr>
            <p:extLst>
              <p:ext uri="{D42A27DB-BD31-4B8C-83A1-F6EECF244321}">
                <p14:modId xmlns:p14="http://schemas.microsoft.com/office/powerpoint/2010/main" val="2348524769"/>
              </p:ext>
            </p:extLst>
          </p:nvPr>
        </p:nvGraphicFramePr>
        <p:xfrm>
          <a:off x="4855411" y="461060"/>
          <a:ext cx="7047229" cy="5933431"/>
        </p:xfrm>
        <a:graphic>
          <a:graphicData uri="http://schemas.openxmlformats.org/drawingml/2006/table">
            <a:tbl>
              <a:tblPr firstRow="1" bandRow="1">
                <a:tableStyleId>{BC89EF96-8CEA-46FF-86C4-4CE0E7609802}</a:tableStyleId>
              </a:tblPr>
              <a:tblGrid>
                <a:gridCol w="5585860">
                  <a:extLst>
                    <a:ext uri="{9D8B030D-6E8A-4147-A177-3AD203B41FA5}">
                      <a16:colId xmlns:a16="http://schemas.microsoft.com/office/drawing/2014/main" val="4262470182"/>
                    </a:ext>
                  </a:extLst>
                </a:gridCol>
                <a:gridCol w="1461369">
                  <a:extLst>
                    <a:ext uri="{9D8B030D-6E8A-4147-A177-3AD203B41FA5}">
                      <a16:colId xmlns:a16="http://schemas.microsoft.com/office/drawing/2014/main" val="3826393055"/>
                    </a:ext>
                  </a:extLst>
                </a:gridCol>
              </a:tblGrid>
              <a:tr h="370840">
                <a:tc>
                  <a:txBody>
                    <a:bodyPr/>
                    <a:lstStyle/>
                    <a:p>
                      <a:r>
                        <a:rPr lang="en-US" b="0"/>
                        <a:t>2023-2024 Entitlement</a:t>
                      </a:r>
                    </a:p>
                  </a:txBody>
                  <a:tcPr/>
                </a:tc>
                <a:tc>
                  <a:txBody>
                    <a:bodyPr/>
                    <a:lstStyle/>
                    <a:p>
                      <a:pPr algn="r"/>
                      <a:r>
                        <a:rPr lang="en-US" b="0"/>
                        <a:t>1,106,841</a:t>
                      </a:r>
                    </a:p>
                  </a:txBody>
                  <a:tcPr/>
                </a:tc>
                <a:extLst>
                  <a:ext uri="{0D108BD9-81ED-4DB2-BD59-A6C34878D82A}">
                    <a16:rowId xmlns:a16="http://schemas.microsoft.com/office/drawing/2014/main" val="743866238"/>
                  </a:ext>
                </a:extLst>
              </a:tr>
              <a:tr h="370839">
                <a:tc>
                  <a:txBody>
                    <a:bodyPr/>
                    <a:lstStyle/>
                    <a:p>
                      <a:pPr lvl="0">
                        <a:buNone/>
                      </a:pPr>
                      <a:r>
                        <a:rPr lang="en-US" b="0"/>
                        <a:t>2022-2023 Carryover</a:t>
                      </a:r>
                    </a:p>
                  </a:txBody>
                  <a:tcPr/>
                </a:tc>
                <a:tc>
                  <a:txBody>
                    <a:bodyPr/>
                    <a:lstStyle/>
                    <a:p>
                      <a:pPr lvl="0" algn="r">
                        <a:buNone/>
                      </a:pPr>
                      <a:r>
                        <a:rPr lang="en-US" b="0"/>
                        <a:t>797,672</a:t>
                      </a:r>
                    </a:p>
                  </a:txBody>
                  <a:tcPr/>
                </a:tc>
                <a:extLst>
                  <a:ext uri="{0D108BD9-81ED-4DB2-BD59-A6C34878D82A}">
                    <a16:rowId xmlns:a16="http://schemas.microsoft.com/office/drawing/2014/main" val="3929520095"/>
                  </a:ext>
                </a:extLst>
              </a:tr>
              <a:tr h="370840">
                <a:tc>
                  <a:txBody>
                    <a:bodyPr/>
                    <a:lstStyle/>
                    <a:p>
                      <a:r>
                        <a:rPr lang="en-US"/>
                        <a:t>Indirect Cost</a:t>
                      </a:r>
                    </a:p>
                  </a:txBody>
                  <a:tcPr/>
                </a:tc>
                <a:tc>
                  <a:txBody>
                    <a:bodyPr/>
                    <a:lstStyle/>
                    <a:p>
                      <a:pPr algn="r"/>
                      <a:r>
                        <a:rPr lang="en-US"/>
                        <a:t>(74,341)</a:t>
                      </a:r>
                    </a:p>
                  </a:txBody>
                  <a:tcPr/>
                </a:tc>
                <a:extLst>
                  <a:ext uri="{0D108BD9-81ED-4DB2-BD59-A6C34878D82A}">
                    <a16:rowId xmlns:a16="http://schemas.microsoft.com/office/drawing/2014/main" val="3956712140"/>
                  </a:ext>
                </a:extLst>
              </a:tr>
              <a:tr h="370840">
                <a:tc>
                  <a:txBody>
                    <a:bodyPr/>
                    <a:lstStyle/>
                    <a:p>
                      <a:r>
                        <a:rPr lang="en-US" b="1"/>
                        <a:t>Estimated Grand Total</a:t>
                      </a:r>
                    </a:p>
                  </a:txBody>
                  <a:tcPr/>
                </a:tc>
                <a:tc>
                  <a:txBody>
                    <a:bodyPr/>
                    <a:lstStyle/>
                    <a:p>
                      <a:pPr algn="r"/>
                      <a:r>
                        <a:rPr lang="en-US" b="1"/>
                        <a:t>1,830,172</a:t>
                      </a:r>
                    </a:p>
                  </a:txBody>
                  <a:tcPr/>
                </a:tc>
                <a:extLst>
                  <a:ext uri="{0D108BD9-81ED-4DB2-BD59-A6C34878D82A}">
                    <a16:rowId xmlns:a16="http://schemas.microsoft.com/office/drawing/2014/main" val="2146608003"/>
                  </a:ext>
                </a:extLst>
              </a:tr>
              <a:tr h="370840">
                <a:tc>
                  <a:txBody>
                    <a:bodyPr/>
                    <a:lstStyle/>
                    <a:p>
                      <a:r>
                        <a:rPr lang="en-US"/>
                        <a:t>Perfect Attendance Stipends</a:t>
                      </a:r>
                    </a:p>
                  </a:txBody>
                  <a:tcPr/>
                </a:tc>
                <a:tc>
                  <a:txBody>
                    <a:bodyPr/>
                    <a:lstStyle/>
                    <a:p>
                      <a:pPr algn="r"/>
                      <a:r>
                        <a:rPr lang="en-US"/>
                        <a:t>371,716</a:t>
                      </a:r>
                    </a:p>
                  </a:txBody>
                  <a:tcPr/>
                </a:tc>
                <a:extLst>
                  <a:ext uri="{0D108BD9-81ED-4DB2-BD59-A6C34878D82A}">
                    <a16:rowId xmlns:a16="http://schemas.microsoft.com/office/drawing/2014/main" val="3412654367"/>
                  </a:ext>
                </a:extLst>
              </a:tr>
              <a:tr h="370840">
                <a:tc>
                  <a:txBody>
                    <a:bodyPr/>
                    <a:lstStyle/>
                    <a:p>
                      <a:r>
                        <a:rPr lang="en-US"/>
                        <a:t>Mentoring/Math Sign-On Stipends</a:t>
                      </a:r>
                    </a:p>
                  </a:txBody>
                  <a:tcPr/>
                </a:tc>
                <a:tc>
                  <a:txBody>
                    <a:bodyPr/>
                    <a:lstStyle/>
                    <a:p>
                      <a:pPr algn="r"/>
                      <a:r>
                        <a:rPr lang="en-US"/>
                        <a:t>30,000</a:t>
                      </a:r>
                    </a:p>
                  </a:txBody>
                  <a:tcPr/>
                </a:tc>
                <a:extLst>
                  <a:ext uri="{0D108BD9-81ED-4DB2-BD59-A6C34878D82A}">
                    <a16:rowId xmlns:a16="http://schemas.microsoft.com/office/drawing/2014/main" val="5058536"/>
                  </a:ext>
                </a:extLst>
              </a:tr>
              <a:tr h="370840">
                <a:tc>
                  <a:txBody>
                    <a:bodyPr/>
                    <a:lstStyle/>
                    <a:p>
                      <a:r>
                        <a:rPr lang="en-US"/>
                        <a:t>Federal Programs Dept.</a:t>
                      </a:r>
                    </a:p>
                  </a:txBody>
                  <a:tcPr/>
                </a:tc>
                <a:tc>
                  <a:txBody>
                    <a:bodyPr/>
                    <a:lstStyle/>
                    <a:p>
                      <a:pPr algn="r"/>
                      <a:r>
                        <a:rPr lang="en-US"/>
                        <a:t>210,155</a:t>
                      </a:r>
                    </a:p>
                  </a:txBody>
                  <a:tcPr/>
                </a:tc>
                <a:extLst>
                  <a:ext uri="{0D108BD9-81ED-4DB2-BD59-A6C34878D82A}">
                    <a16:rowId xmlns:a16="http://schemas.microsoft.com/office/drawing/2014/main" val="657208678"/>
                  </a:ext>
                </a:extLst>
              </a:tr>
              <a:tr h="370840">
                <a:tc>
                  <a:txBody>
                    <a:bodyPr/>
                    <a:lstStyle/>
                    <a:p>
                      <a:r>
                        <a:rPr lang="en-US"/>
                        <a:t>TNTP – Title III</a:t>
                      </a:r>
                    </a:p>
                  </a:txBody>
                  <a:tcPr/>
                </a:tc>
                <a:tc>
                  <a:txBody>
                    <a:bodyPr/>
                    <a:lstStyle/>
                    <a:p>
                      <a:pPr algn="r"/>
                      <a:r>
                        <a:rPr lang="en-US"/>
                        <a:t>180,784</a:t>
                      </a:r>
                    </a:p>
                  </a:txBody>
                  <a:tcPr/>
                </a:tc>
                <a:extLst>
                  <a:ext uri="{0D108BD9-81ED-4DB2-BD59-A6C34878D82A}">
                    <a16:rowId xmlns:a16="http://schemas.microsoft.com/office/drawing/2014/main" val="3670239935"/>
                  </a:ext>
                </a:extLst>
              </a:tr>
              <a:tr h="370840">
                <a:tc>
                  <a:txBody>
                    <a:bodyPr/>
                    <a:lstStyle/>
                    <a:p>
                      <a:r>
                        <a:rPr lang="en-US"/>
                        <a:t>Capturing Kids Hearts Consultant/PD</a:t>
                      </a:r>
                    </a:p>
                  </a:txBody>
                  <a:tcPr/>
                </a:tc>
                <a:tc>
                  <a:txBody>
                    <a:bodyPr/>
                    <a:lstStyle/>
                    <a:p>
                      <a:pPr lvl="0" algn="r">
                        <a:buNone/>
                      </a:pPr>
                      <a:r>
                        <a:rPr lang="en-US"/>
                        <a:t>553,250</a:t>
                      </a:r>
                    </a:p>
                  </a:txBody>
                  <a:tcPr/>
                </a:tc>
                <a:extLst>
                  <a:ext uri="{0D108BD9-81ED-4DB2-BD59-A6C34878D82A}">
                    <a16:rowId xmlns:a16="http://schemas.microsoft.com/office/drawing/2014/main" val="2304302116"/>
                  </a:ext>
                </a:extLst>
              </a:tr>
              <a:tr h="370839">
                <a:tc>
                  <a:txBody>
                    <a:bodyPr/>
                    <a:lstStyle/>
                    <a:p>
                      <a:pPr lvl="0">
                        <a:buNone/>
                      </a:pPr>
                      <a:r>
                        <a:rPr lang="en-US"/>
                        <a:t>Early Childhood PD</a:t>
                      </a:r>
                    </a:p>
                  </a:txBody>
                  <a:tcPr/>
                </a:tc>
                <a:tc>
                  <a:txBody>
                    <a:bodyPr/>
                    <a:lstStyle/>
                    <a:p>
                      <a:pPr lvl="0" algn="r">
                        <a:buNone/>
                      </a:pPr>
                      <a:r>
                        <a:rPr lang="en-US"/>
                        <a:t>31,250</a:t>
                      </a:r>
                    </a:p>
                  </a:txBody>
                  <a:tcPr/>
                </a:tc>
                <a:extLst>
                  <a:ext uri="{0D108BD9-81ED-4DB2-BD59-A6C34878D82A}">
                    <a16:rowId xmlns:a16="http://schemas.microsoft.com/office/drawing/2014/main" val="1159543924"/>
                  </a:ext>
                </a:extLst>
              </a:tr>
              <a:tr h="370839">
                <a:tc>
                  <a:txBody>
                    <a:bodyPr/>
                    <a:lstStyle/>
                    <a:p>
                      <a:pPr lvl="0">
                        <a:buNone/>
                      </a:pPr>
                      <a:r>
                        <a:rPr lang="en-US"/>
                        <a:t>Leadership</a:t>
                      </a:r>
                    </a:p>
                  </a:txBody>
                  <a:tcPr/>
                </a:tc>
                <a:tc>
                  <a:txBody>
                    <a:bodyPr/>
                    <a:lstStyle/>
                    <a:p>
                      <a:pPr lvl="0" algn="r">
                        <a:buNone/>
                      </a:pPr>
                      <a:r>
                        <a:rPr lang="en-US"/>
                        <a:t>10,000</a:t>
                      </a:r>
                    </a:p>
                  </a:txBody>
                  <a:tcPr/>
                </a:tc>
                <a:extLst>
                  <a:ext uri="{0D108BD9-81ED-4DB2-BD59-A6C34878D82A}">
                    <a16:rowId xmlns:a16="http://schemas.microsoft.com/office/drawing/2014/main" val="1520753748"/>
                  </a:ext>
                </a:extLst>
              </a:tr>
              <a:tr h="370839">
                <a:tc>
                  <a:txBody>
                    <a:bodyPr/>
                    <a:lstStyle/>
                    <a:p>
                      <a:pPr lvl="0">
                        <a:buNone/>
                      </a:pPr>
                      <a:r>
                        <a:rPr lang="en-US"/>
                        <a:t>Executive Director of Curr/</a:t>
                      </a:r>
                      <a:r>
                        <a:rPr lang="en-US" err="1"/>
                        <a:t>Instr</a:t>
                      </a:r>
                      <a:r>
                        <a:rPr lang="en-US"/>
                        <a:t> Professional Development</a:t>
                      </a:r>
                    </a:p>
                  </a:txBody>
                  <a:tcPr/>
                </a:tc>
                <a:tc>
                  <a:txBody>
                    <a:bodyPr/>
                    <a:lstStyle/>
                    <a:p>
                      <a:pPr lvl="0" algn="r">
                        <a:buNone/>
                      </a:pPr>
                      <a:r>
                        <a:rPr lang="en-US"/>
                        <a:t>100,000</a:t>
                      </a:r>
                    </a:p>
                  </a:txBody>
                  <a:tcPr/>
                </a:tc>
                <a:extLst>
                  <a:ext uri="{0D108BD9-81ED-4DB2-BD59-A6C34878D82A}">
                    <a16:rowId xmlns:a16="http://schemas.microsoft.com/office/drawing/2014/main" val="3464035545"/>
                  </a:ext>
                </a:extLst>
              </a:tr>
              <a:tr h="370838">
                <a:tc>
                  <a:txBody>
                    <a:bodyPr/>
                    <a:lstStyle/>
                    <a:p>
                      <a:pPr lvl="0">
                        <a:buNone/>
                      </a:pPr>
                      <a:r>
                        <a:rPr lang="en-US"/>
                        <a:t>Curriculum/Instr. Curr. Writing</a:t>
                      </a:r>
                    </a:p>
                  </a:txBody>
                  <a:tcPr/>
                </a:tc>
                <a:tc>
                  <a:txBody>
                    <a:bodyPr/>
                    <a:lstStyle/>
                    <a:p>
                      <a:pPr lvl="0" algn="r">
                        <a:buNone/>
                      </a:pPr>
                      <a:r>
                        <a:rPr lang="en-US"/>
                        <a:t>135,134</a:t>
                      </a:r>
                    </a:p>
                  </a:txBody>
                  <a:tcPr/>
                </a:tc>
                <a:extLst>
                  <a:ext uri="{0D108BD9-81ED-4DB2-BD59-A6C34878D82A}">
                    <a16:rowId xmlns:a16="http://schemas.microsoft.com/office/drawing/2014/main" val="4107418345"/>
                  </a:ext>
                </a:extLst>
              </a:tr>
              <a:tr h="370839">
                <a:tc>
                  <a:txBody>
                    <a:bodyPr/>
                    <a:lstStyle/>
                    <a:p>
                      <a:pPr lvl="0">
                        <a:buNone/>
                      </a:pPr>
                      <a:r>
                        <a:rPr lang="en-US"/>
                        <a:t>Curriculum Associates – iReady Professional Development</a:t>
                      </a:r>
                    </a:p>
                  </a:txBody>
                  <a:tcPr/>
                </a:tc>
                <a:tc>
                  <a:txBody>
                    <a:bodyPr/>
                    <a:lstStyle/>
                    <a:p>
                      <a:pPr lvl="0" algn="r">
                        <a:buNone/>
                      </a:pPr>
                      <a:r>
                        <a:rPr lang="en-US"/>
                        <a:t>102,000</a:t>
                      </a:r>
                    </a:p>
                  </a:txBody>
                  <a:tcPr/>
                </a:tc>
                <a:extLst>
                  <a:ext uri="{0D108BD9-81ED-4DB2-BD59-A6C34878D82A}">
                    <a16:rowId xmlns:a16="http://schemas.microsoft.com/office/drawing/2014/main" val="2703420646"/>
                  </a:ext>
                </a:extLst>
              </a:tr>
              <a:tr h="370839">
                <a:tc>
                  <a:txBody>
                    <a:bodyPr/>
                    <a:lstStyle/>
                    <a:p>
                      <a:pPr lvl="0">
                        <a:buNone/>
                      </a:pPr>
                      <a:r>
                        <a:rPr lang="en-US"/>
                        <a:t>Campus Allocations</a:t>
                      </a:r>
                    </a:p>
                  </a:txBody>
                  <a:tcPr/>
                </a:tc>
                <a:tc>
                  <a:txBody>
                    <a:bodyPr/>
                    <a:lstStyle/>
                    <a:p>
                      <a:pPr lvl="0" algn="r">
                        <a:buNone/>
                      </a:pPr>
                      <a:r>
                        <a:rPr lang="en-US"/>
                        <a:t>105,883</a:t>
                      </a:r>
                    </a:p>
                  </a:txBody>
                  <a:tcPr/>
                </a:tc>
                <a:extLst>
                  <a:ext uri="{0D108BD9-81ED-4DB2-BD59-A6C34878D82A}">
                    <a16:rowId xmlns:a16="http://schemas.microsoft.com/office/drawing/2014/main" val="2395991949"/>
                  </a:ext>
                </a:extLst>
              </a:tr>
              <a:tr h="370839">
                <a:tc>
                  <a:txBody>
                    <a:bodyPr/>
                    <a:lstStyle/>
                    <a:p>
                      <a:pPr lvl="0">
                        <a:buNone/>
                      </a:pPr>
                      <a:r>
                        <a:rPr lang="en-US" b="1"/>
                        <a:t>Total Expenditures</a:t>
                      </a:r>
                    </a:p>
                  </a:txBody>
                  <a:tcPr/>
                </a:tc>
                <a:tc>
                  <a:txBody>
                    <a:bodyPr/>
                    <a:lstStyle/>
                    <a:p>
                      <a:pPr lvl="0" algn="r">
                        <a:buNone/>
                      </a:pPr>
                      <a:r>
                        <a:rPr lang="en-US" b="1"/>
                        <a:t>1,830,172</a:t>
                      </a:r>
                    </a:p>
                  </a:txBody>
                  <a:tcPr/>
                </a:tc>
                <a:extLst>
                  <a:ext uri="{0D108BD9-81ED-4DB2-BD59-A6C34878D82A}">
                    <a16:rowId xmlns:a16="http://schemas.microsoft.com/office/drawing/2014/main" val="2341326202"/>
                  </a:ext>
                </a:extLst>
              </a:tr>
            </a:tbl>
          </a:graphicData>
        </a:graphic>
      </p:graphicFrame>
    </p:spTree>
    <p:extLst>
      <p:ext uri="{BB962C8B-B14F-4D97-AF65-F5344CB8AC3E}">
        <p14:creationId xmlns:p14="http://schemas.microsoft.com/office/powerpoint/2010/main" val="150875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C6133C-0615-4CE4-9132-37E609A9B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941C7-48CF-258B-F10A-C7B043B523C3}"/>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4000" b="1">
                <a:latin typeface="Cambria"/>
                <a:ea typeface="Cambria"/>
              </a:rPr>
              <a:t>Title IV Part A - Intent</a:t>
            </a:r>
            <a:endParaRPr lang="en-US" sz="4000" b="1" kern="1200">
              <a:latin typeface="Cambria"/>
              <a:ea typeface="Cambria"/>
            </a:endParaRPr>
          </a:p>
        </p:txBody>
      </p:sp>
      <p:sp>
        <p:nvSpPr>
          <p:cNvPr id="25" name="Rectangle 24">
            <a:extLst>
              <a:ext uri="{FF2B5EF4-FFF2-40B4-BE49-F238E27FC236}">
                <a16:creationId xmlns:a16="http://schemas.microsoft.com/office/drawing/2014/main"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260F82-564D-735B-BFC1-2A8F309E5598}"/>
              </a:ext>
            </a:extLst>
          </p:cNvPr>
          <p:cNvSpPr txBox="1"/>
          <p:nvPr/>
        </p:nvSpPr>
        <p:spPr>
          <a:xfrm>
            <a:off x="673641" y="2497826"/>
            <a:ext cx="4282984" cy="186411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t>To improve student academic achievement by increasing the capacity of State, local educational agencies, schools, and local community to:</a:t>
            </a:r>
            <a:endParaRPr lang="en-US" sz="2400">
              <a:cs typeface="Calibri"/>
            </a:endParaRPr>
          </a:p>
        </p:txBody>
      </p:sp>
      <p:sp>
        <p:nvSpPr>
          <p:cNvPr id="27" name="Rectangle 26">
            <a:extLst>
              <a:ext uri="{FF2B5EF4-FFF2-40B4-BE49-F238E27FC236}">
                <a16:creationId xmlns:a16="http://schemas.microsoft.com/office/drawing/2014/main"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Federal Programs / Title IV, Part A">
            <a:extLst>
              <a:ext uri="{FF2B5EF4-FFF2-40B4-BE49-F238E27FC236}">
                <a16:creationId xmlns:a16="http://schemas.microsoft.com/office/drawing/2014/main" id="{D35D3385-BE4C-ECD7-00D5-D841900C9F3C}"/>
              </a:ext>
            </a:extLst>
          </p:cNvPr>
          <p:cNvPicPr>
            <a:picLocks noGrp="1" noChangeAspect="1"/>
          </p:cNvPicPr>
          <p:nvPr>
            <p:ph idx="1"/>
          </p:nvPr>
        </p:nvPicPr>
        <p:blipFill>
          <a:blip r:embed="rId2"/>
          <a:stretch>
            <a:fillRect/>
          </a:stretch>
        </p:blipFill>
        <p:spPr>
          <a:xfrm>
            <a:off x="5987738" y="1666370"/>
            <a:ext cx="5628018" cy="3292390"/>
          </a:xfrm>
          <a:prstGeom prst="rect">
            <a:avLst/>
          </a:prstGeom>
        </p:spPr>
      </p:pic>
    </p:spTree>
    <p:extLst>
      <p:ext uri="{BB962C8B-B14F-4D97-AF65-F5344CB8AC3E}">
        <p14:creationId xmlns:p14="http://schemas.microsoft.com/office/powerpoint/2010/main" val="3890697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65B5-3AE4-5469-02A2-E231EA2D2F22}"/>
              </a:ext>
            </a:extLst>
          </p:cNvPr>
          <p:cNvSpPr>
            <a:spLocks noGrp="1"/>
          </p:cNvSpPr>
          <p:nvPr>
            <p:ph type="title"/>
          </p:nvPr>
        </p:nvSpPr>
        <p:spPr>
          <a:xfrm>
            <a:off x="781050" y="41275"/>
            <a:ext cx="10515600" cy="715963"/>
          </a:xfrm>
        </p:spPr>
        <p:txBody>
          <a:bodyPr>
            <a:normAutofit/>
          </a:bodyPr>
          <a:lstStyle/>
          <a:p>
            <a:r>
              <a:rPr lang="en-US" sz="4000" b="1">
                <a:latin typeface="Cambria"/>
                <a:ea typeface="+mj-lt"/>
                <a:cs typeface="+mj-lt"/>
              </a:rPr>
              <a:t>Title IV Requirements</a:t>
            </a:r>
            <a:endParaRPr lang="en-US" sz="4000" b="1">
              <a:latin typeface="Cambria"/>
            </a:endParaRPr>
          </a:p>
        </p:txBody>
      </p:sp>
      <p:graphicFrame>
        <p:nvGraphicFramePr>
          <p:cNvPr id="15" name="Content Placeholder 2">
            <a:extLst>
              <a:ext uri="{FF2B5EF4-FFF2-40B4-BE49-F238E27FC236}">
                <a16:creationId xmlns:a16="http://schemas.microsoft.com/office/drawing/2014/main" id="{0CD820D0-D4A5-3802-124C-FB8868C81E5F}"/>
              </a:ext>
            </a:extLst>
          </p:cNvPr>
          <p:cNvGraphicFramePr>
            <a:graphicFrameLocks noGrp="1"/>
          </p:cNvGraphicFramePr>
          <p:nvPr>
            <p:ph idx="1"/>
          </p:nvPr>
        </p:nvGraphicFramePr>
        <p:xfrm>
          <a:off x="781050" y="1187450"/>
          <a:ext cx="10515600" cy="500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0059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BE59F5E-B386-C48A-0C33-672036E91020}"/>
              </a:ext>
            </a:extLst>
          </p:cNvPr>
          <p:cNvPicPr>
            <a:picLocks noChangeAspect="1"/>
          </p:cNvPicPr>
          <p:nvPr/>
        </p:nvPicPr>
        <p:blipFill>
          <a:blip r:embed="rId2"/>
          <a:stretch>
            <a:fillRect/>
          </a:stretch>
        </p:blipFill>
        <p:spPr>
          <a:xfrm>
            <a:off x="1612648" y="918546"/>
            <a:ext cx="6445739" cy="4979334"/>
          </a:xfrm>
          <a:prstGeom prst="rect">
            <a:avLst/>
          </a:prstGeom>
        </p:spPr>
      </p:pic>
    </p:spTree>
    <p:extLst>
      <p:ext uri="{BB962C8B-B14F-4D97-AF65-F5344CB8AC3E}">
        <p14:creationId xmlns:p14="http://schemas.microsoft.com/office/powerpoint/2010/main" val="47159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A918A-651C-211B-B96D-90C09707F2B6}"/>
              </a:ext>
            </a:extLst>
          </p:cNvPr>
          <p:cNvSpPr>
            <a:spLocks noGrp="1"/>
          </p:cNvSpPr>
          <p:nvPr>
            <p:ph type="title"/>
          </p:nvPr>
        </p:nvSpPr>
        <p:spPr>
          <a:xfrm>
            <a:off x="1043631" y="809898"/>
            <a:ext cx="10173010" cy="1554480"/>
          </a:xfrm>
        </p:spPr>
        <p:txBody>
          <a:bodyPr anchor="ctr">
            <a:normAutofit/>
          </a:bodyPr>
          <a:lstStyle/>
          <a:p>
            <a:r>
              <a:rPr lang="en-US" sz="4000" b="1">
                <a:latin typeface="Cambria"/>
                <a:ea typeface="Calibri Light"/>
                <a:cs typeface="Calibri Light"/>
              </a:rPr>
              <a:t>Supplemental not Supplant Requirement</a:t>
            </a:r>
            <a:endParaRPr lang="en-US" sz="4000" b="1">
              <a:latin typeface="Cambria"/>
            </a:endParaRP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52C33E7-1213-0D4F-EF5E-F1469C3CADA2}"/>
              </a:ext>
            </a:extLst>
          </p:cNvPr>
          <p:cNvGraphicFramePr>
            <a:graphicFrameLocks noGrp="1"/>
          </p:cNvGraphicFramePr>
          <p:nvPr>
            <p:ph idx="1"/>
            <p:extLst>
              <p:ext uri="{D42A27DB-BD31-4B8C-83A1-F6EECF244321}">
                <p14:modId xmlns:p14="http://schemas.microsoft.com/office/powerpoint/2010/main" val="260141826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112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D90FFA-352B-26A2-0392-FEF154EA3467}"/>
              </a:ext>
            </a:extLst>
          </p:cNvPr>
          <p:cNvSpPr>
            <a:spLocks noGrp="1"/>
          </p:cNvSpPr>
          <p:nvPr>
            <p:ph type="title"/>
          </p:nvPr>
        </p:nvSpPr>
        <p:spPr>
          <a:xfrm>
            <a:off x="875742" y="1188637"/>
            <a:ext cx="3493059" cy="4480726"/>
          </a:xfrm>
        </p:spPr>
        <p:txBody>
          <a:bodyPr>
            <a:normAutofit/>
          </a:bodyPr>
          <a:lstStyle/>
          <a:p>
            <a:pPr algn="r"/>
            <a:r>
              <a:rPr lang="en-US" sz="4000" b="1">
                <a:latin typeface="Cambria"/>
                <a:ea typeface="Cambria"/>
                <a:cs typeface="Calibri Light"/>
              </a:rPr>
              <a:t>LEA (District) Requirements</a:t>
            </a:r>
            <a:endParaRPr lang="en-US" sz="4000" b="1">
              <a:latin typeface="Cambria"/>
              <a:ea typeface="Cambria"/>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F231F7-D761-E87C-0759-ABC0716A5624}"/>
              </a:ext>
            </a:extLst>
          </p:cNvPr>
          <p:cNvSpPr>
            <a:spLocks noGrp="1"/>
          </p:cNvSpPr>
          <p:nvPr>
            <p:ph idx="1"/>
          </p:nvPr>
        </p:nvSpPr>
        <p:spPr>
          <a:xfrm>
            <a:off x="5255260" y="1648870"/>
            <a:ext cx="4702848" cy="3560260"/>
          </a:xfrm>
        </p:spPr>
        <p:txBody>
          <a:bodyPr vert="horz" lIns="91440" tIns="45720" rIns="91440" bIns="45720" rtlCol="0" anchor="ctr">
            <a:noAutofit/>
          </a:bodyPr>
          <a:lstStyle/>
          <a:p>
            <a:r>
              <a:rPr lang="en-US" sz="2400">
                <a:latin typeface="Century Gothic"/>
              </a:rPr>
              <a:t>Not use more than 1% on administrative costs </a:t>
            </a:r>
            <a:endParaRPr lang="en-US" sz="2400">
              <a:cs typeface="Calibri" panose="020F0502020204030204"/>
            </a:endParaRPr>
          </a:p>
          <a:p>
            <a:r>
              <a:rPr lang="en-US" sz="2400">
                <a:latin typeface="Century Gothic"/>
              </a:rPr>
              <a:t>Consult with all stake holders </a:t>
            </a:r>
            <a:r>
              <a:rPr lang="en-US" sz="2400" i="1">
                <a:latin typeface="Century Gothic"/>
              </a:rPr>
              <a:t>(DLPAC, CLPAC, etc..)</a:t>
            </a:r>
            <a:endParaRPr lang="en-US" sz="2400">
              <a:cs typeface="Calibri"/>
            </a:endParaRPr>
          </a:p>
          <a:p>
            <a:r>
              <a:rPr lang="en-US" sz="2400">
                <a:latin typeface="Century Gothic"/>
              </a:rPr>
              <a:t>Must have needs identified in a needs assessment</a:t>
            </a:r>
            <a:endParaRPr lang="en-US" sz="2400">
              <a:cs typeface="Calibri"/>
            </a:endParaRPr>
          </a:p>
          <a:p>
            <a:r>
              <a:rPr lang="en-US" sz="2400">
                <a:latin typeface="Century Gothic"/>
              </a:rPr>
              <a:t>Must evaluate the activities and their progress</a:t>
            </a:r>
            <a:endParaRPr lang="en-US" sz="2400">
              <a:cs typeface="Calibri"/>
            </a:endParaRPr>
          </a:p>
          <a:p>
            <a:r>
              <a:rPr lang="en-US" sz="2400">
                <a:latin typeface="Century Gothic"/>
              </a:rPr>
              <a:t>Must be ready to provide the progress of said activities upon request</a:t>
            </a:r>
            <a:endParaRPr lang="en-US" sz="2400">
              <a:cs typeface="Calibri"/>
            </a:endParaRPr>
          </a:p>
          <a:p>
            <a:endParaRPr lang="en-US" sz="2400">
              <a:cs typeface="Calibri"/>
            </a:endParaRPr>
          </a:p>
        </p:txBody>
      </p:sp>
    </p:spTree>
    <p:extLst>
      <p:ext uri="{BB962C8B-B14F-4D97-AF65-F5344CB8AC3E}">
        <p14:creationId xmlns:p14="http://schemas.microsoft.com/office/powerpoint/2010/main" val="35818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3D2279-8545-1B24-D383-A6FD9E2F8187}"/>
              </a:ext>
            </a:extLst>
          </p:cNvPr>
          <p:cNvSpPr>
            <a:spLocks noGrp="1"/>
          </p:cNvSpPr>
          <p:nvPr>
            <p:ph type="title"/>
          </p:nvPr>
        </p:nvSpPr>
        <p:spPr>
          <a:xfrm>
            <a:off x="355569" y="1070800"/>
            <a:ext cx="4063513" cy="5583126"/>
          </a:xfrm>
        </p:spPr>
        <p:txBody>
          <a:bodyPr>
            <a:normAutofit/>
          </a:bodyPr>
          <a:lstStyle/>
          <a:p>
            <a:pPr algn="r"/>
            <a:r>
              <a:rPr lang="en-US" sz="4000" b="1">
                <a:latin typeface="Cambria"/>
                <a:ea typeface="Cambria"/>
                <a:cs typeface="Calibri Light"/>
              </a:rPr>
              <a:t>Plan for Implementation</a:t>
            </a:r>
            <a:endParaRPr lang="en-US" sz="4000" b="1">
              <a:latin typeface="Cambria"/>
              <a:ea typeface="Cambria"/>
            </a:endParaRP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2">
            <a:extLst>
              <a:ext uri="{FF2B5EF4-FFF2-40B4-BE49-F238E27FC236}">
                <a16:creationId xmlns:a16="http://schemas.microsoft.com/office/drawing/2014/main" id="{9C005887-0B3B-4045-3970-7D494AEA27CD}"/>
              </a:ext>
            </a:extLst>
          </p:cNvPr>
          <p:cNvGraphicFramePr>
            <a:graphicFrameLocks noGrp="1"/>
          </p:cNvGraphicFramePr>
          <p:nvPr>
            <p:ph idx="1"/>
            <p:extLst>
              <p:ext uri="{D42A27DB-BD31-4B8C-83A1-F6EECF244321}">
                <p14:modId xmlns:p14="http://schemas.microsoft.com/office/powerpoint/2010/main" val="320093041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0424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10A662-A8AD-DE4B-3389-04C3F2758C7C}"/>
              </a:ext>
            </a:extLst>
          </p:cNvPr>
          <p:cNvSpPr>
            <a:spLocks noGrp="1"/>
          </p:cNvSpPr>
          <p:nvPr>
            <p:ph type="title"/>
          </p:nvPr>
        </p:nvSpPr>
        <p:spPr>
          <a:xfrm>
            <a:off x="740200" y="1188637"/>
            <a:ext cx="3646255" cy="4480726"/>
          </a:xfrm>
        </p:spPr>
        <p:txBody>
          <a:bodyPr>
            <a:normAutofit/>
          </a:bodyPr>
          <a:lstStyle/>
          <a:p>
            <a:pPr algn="r"/>
            <a:r>
              <a:rPr lang="en-US" sz="4000" b="1">
                <a:latin typeface="Cambria"/>
                <a:ea typeface="Cambria"/>
                <a:cs typeface="Calibri Light"/>
              </a:rPr>
              <a:t>Well Rounded Education</a:t>
            </a:r>
            <a:endParaRPr lang="en-US" sz="4000" b="1">
              <a:latin typeface="Cambria"/>
              <a:ea typeface="Cambria"/>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ACC417-4112-A1A1-DDC6-C1E71D87A07C}"/>
              </a:ext>
            </a:extLst>
          </p:cNvPr>
          <p:cNvSpPr>
            <a:spLocks noGrp="1"/>
          </p:cNvSpPr>
          <p:nvPr>
            <p:ph idx="1"/>
          </p:nvPr>
        </p:nvSpPr>
        <p:spPr>
          <a:xfrm>
            <a:off x="5138928" y="1338729"/>
            <a:ext cx="4795584" cy="4180542"/>
          </a:xfrm>
        </p:spPr>
        <p:txBody>
          <a:bodyPr vert="horz" lIns="91440" tIns="45720" rIns="91440" bIns="45720" rtlCol="0" anchor="ctr">
            <a:normAutofit/>
          </a:bodyPr>
          <a:lstStyle/>
          <a:p>
            <a:r>
              <a:rPr lang="en-US">
                <a:ea typeface="+mn-lt"/>
                <a:cs typeface="+mn-lt"/>
              </a:rPr>
              <a:t>A well-rounded education aims to provide students with a comprehensive learning experience that includes academic, creative, and vocational elements. It is vital in nurturing students' holistic development and preparing them for future challenges.</a:t>
            </a:r>
            <a:endParaRPr lang="en-US">
              <a:cs typeface="Calibri"/>
            </a:endParaRPr>
          </a:p>
        </p:txBody>
      </p:sp>
    </p:spTree>
    <p:extLst>
      <p:ext uri="{BB962C8B-B14F-4D97-AF65-F5344CB8AC3E}">
        <p14:creationId xmlns:p14="http://schemas.microsoft.com/office/powerpoint/2010/main" val="3230122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4161D-0C12-E238-F825-F41F2AF259F9}"/>
              </a:ext>
            </a:extLst>
          </p:cNvPr>
          <p:cNvSpPr>
            <a:spLocks noGrp="1"/>
          </p:cNvSpPr>
          <p:nvPr>
            <p:ph type="title"/>
          </p:nvPr>
        </p:nvSpPr>
        <p:spPr>
          <a:xfrm>
            <a:off x="838200" y="365125"/>
            <a:ext cx="10515600" cy="1325563"/>
          </a:xfrm>
        </p:spPr>
        <p:txBody>
          <a:bodyPr>
            <a:normAutofit/>
          </a:bodyPr>
          <a:lstStyle/>
          <a:p>
            <a:r>
              <a:rPr lang="en-US" sz="4000" b="1">
                <a:latin typeface="Cambria"/>
                <a:ea typeface="Cambria"/>
                <a:cs typeface="Calibri Light"/>
              </a:rPr>
              <a:t>Strategies for Cultivating Well-Rounded Education</a:t>
            </a:r>
            <a:endParaRPr lang="en-US" sz="4000" b="1">
              <a:latin typeface="Cambria"/>
              <a:ea typeface="Cambria"/>
            </a:endParaRP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11F7F7F-14DA-B367-B15F-37EFB3C06B6C}"/>
              </a:ext>
            </a:extLst>
          </p:cNvPr>
          <p:cNvGraphicFramePr>
            <a:graphicFrameLocks noGrp="1"/>
          </p:cNvGraphicFramePr>
          <p:nvPr>
            <p:ph idx="1"/>
            <p:extLst>
              <p:ext uri="{D42A27DB-BD31-4B8C-83A1-F6EECF244321}">
                <p14:modId xmlns:p14="http://schemas.microsoft.com/office/powerpoint/2010/main" val="255475103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307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DC99A2-0F46-0C86-2930-3D8847FFD84C}"/>
              </a:ext>
            </a:extLst>
          </p:cNvPr>
          <p:cNvSpPr>
            <a:spLocks noGrp="1"/>
          </p:cNvSpPr>
          <p:nvPr>
            <p:ph type="title"/>
          </p:nvPr>
        </p:nvSpPr>
        <p:spPr>
          <a:xfrm>
            <a:off x="1043631" y="809898"/>
            <a:ext cx="9942716" cy="1554480"/>
          </a:xfrm>
        </p:spPr>
        <p:txBody>
          <a:bodyPr anchor="ctr">
            <a:normAutofit/>
          </a:bodyPr>
          <a:lstStyle/>
          <a:p>
            <a:r>
              <a:rPr lang="en-US" sz="4000" b="1">
                <a:latin typeface="Cambria"/>
                <a:ea typeface="Cambria"/>
                <a:cs typeface="Calibri Light"/>
              </a:rPr>
              <a:t>The Benefits of Well-Rounded Education</a:t>
            </a:r>
            <a:endParaRPr lang="en-US" sz="4000" b="1">
              <a:latin typeface="Cambria"/>
              <a:ea typeface="Cambria"/>
            </a:endParaRPr>
          </a:p>
        </p:txBody>
      </p:sp>
      <p:sp>
        <p:nvSpPr>
          <p:cNvPr id="3" name="Content Placeholder 2">
            <a:extLst>
              <a:ext uri="{FF2B5EF4-FFF2-40B4-BE49-F238E27FC236}">
                <a16:creationId xmlns:a16="http://schemas.microsoft.com/office/drawing/2014/main" id="{28D06737-62D2-F6DA-4880-B0908352FB09}"/>
              </a:ext>
            </a:extLst>
          </p:cNvPr>
          <p:cNvSpPr>
            <a:spLocks noGrp="1"/>
          </p:cNvSpPr>
          <p:nvPr>
            <p:ph idx="1"/>
          </p:nvPr>
        </p:nvSpPr>
        <p:spPr>
          <a:xfrm>
            <a:off x="1045028" y="2758730"/>
            <a:ext cx="9941319" cy="3124658"/>
          </a:xfrm>
        </p:spPr>
        <p:txBody>
          <a:bodyPr vert="horz" lIns="91440" tIns="45720" rIns="91440" bIns="45720" rtlCol="0" anchor="ctr">
            <a:noAutofit/>
          </a:bodyPr>
          <a:lstStyle/>
          <a:p>
            <a:r>
              <a:rPr lang="en-US" sz="2400">
                <a:ea typeface="+mn-lt"/>
                <a:cs typeface="+mn-lt"/>
              </a:rPr>
              <a:t>Academic Growth - A well-rounded approach leads to improved academic performance by fostering a love for learning and a deeper understanding of diverse subjects.</a:t>
            </a:r>
          </a:p>
          <a:p>
            <a:r>
              <a:rPr lang="en-US" sz="2400">
                <a:ea typeface="+mn-lt"/>
                <a:cs typeface="+mn-lt"/>
              </a:rPr>
              <a:t>Social Integration - Students develop strong interpersonal skills, empathy, and teamwork abilities through participation in varied extracurricular activities and collaborative projects. </a:t>
            </a:r>
          </a:p>
          <a:p>
            <a:r>
              <a:rPr lang="en-US" sz="2400">
                <a:ea typeface="+mn-lt"/>
                <a:cs typeface="+mn-lt"/>
              </a:rPr>
              <a:t>Emotional Intelligence - It hones emotional intelligence, resilience, self-awareness, and empathy, equipping students to navigate real-world challenges with confidence. </a:t>
            </a:r>
          </a:p>
          <a:p>
            <a:r>
              <a:rPr lang="en-US" sz="2400">
                <a:ea typeface="+mn-lt"/>
                <a:cs typeface="+mn-lt"/>
              </a:rPr>
              <a:t>Personal Growth - Encourages holistic growth, nurturing a well-balanced individual with a deep appreciation for the arts, physical well-being, and community involvement. </a:t>
            </a:r>
            <a:endParaRPr lang="en-US" sz="2400">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945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14182-EB57-1DD3-19DB-2293A96B5223}"/>
              </a:ext>
            </a:extLst>
          </p:cNvPr>
          <p:cNvSpPr>
            <a:spLocks noGrp="1"/>
          </p:cNvSpPr>
          <p:nvPr>
            <p:ph type="title"/>
          </p:nvPr>
        </p:nvSpPr>
        <p:spPr>
          <a:xfrm>
            <a:off x="1043631" y="809898"/>
            <a:ext cx="10173010" cy="1554480"/>
          </a:xfrm>
        </p:spPr>
        <p:txBody>
          <a:bodyPr anchor="ctr">
            <a:normAutofit/>
          </a:bodyPr>
          <a:lstStyle/>
          <a:p>
            <a:r>
              <a:rPr lang="en-US" sz="4000" b="1">
                <a:latin typeface="Cambria"/>
                <a:ea typeface="Cambria"/>
                <a:cs typeface="Calibri Light"/>
              </a:rPr>
              <a:t>Examples of Well-Rounded Education Programs</a:t>
            </a:r>
            <a:endParaRPr lang="en-US" sz="4000" b="1">
              <a:latin typeface="Cambria"/>
              <a:ea typeface="Cambria"/>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38CABFA-4F63-0F61-B380-CE10401BE26F}"/>
              </a:ext>
            </a:extLst>
          </p:cNvPr>
          <p:cNvGraphicFramePr>
            <a:graphicFrameLocks noGrp="1"/>
          </p:cNvGraphicFramePr>
          <p:nvPr>
            <p:ph idx="1"/>
            <p:extLst>
              <p:ext uri="{D42A27DB-BD31-4B8C-83A1-F6EECF244321}">
                <p14:modId xmlns:p14="http://schemas.microsoft.com/office/powerpoint/2010/main" val="56850030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3628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E7201-0712-9FD4-2A54-D213634D7A9F}"/>
              </a:ext>
            </a:extLst>
          </p:cNvPr>
          <p:cNvSpPr>
            <a:spLocks noGrp="1"/>
          </p:cNvSpPr>
          <p:nvPr>
            <p:ph type="title"/>
          </p:nvPr>
        </p:nvSpPr>
        <p:spPr>
          <a:xfrm>
            <a:off x="951942" y="1188637"/>
            <a:ext cx="3569259" cy="4480726"/>
          </a:xfrm>
        </p:spPr>
        <p:txBody>
          <a:bodyPr>
            <a:normAutofit/>
          </a:bodyPr>
          <a:lstStyle/>
          <a:p>
            <a:pPr algn="r"/>
            <a:r>
              <a:rPr lang="en-US" sz="4000" b="1">
                <a:latin typeface="Cambria"/>
                <a:ea typeface="Cambria"/>
                <a:cs typeface="Calibri Light"/>
              </a:rPr>
              <a:t>Sample Programs for Holistic Student Development</a:t>
            </a:r>
            <a:endParaRPr lang="en-US" sz="4000" b="1">
              <a:latin typeface="Cambria"/>
              <a:ea typeface="Cambria"/>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B6287B-F385-204A-D850-89A645B8C820}"/>
              </a:ext>
            </a:extLst>
          </p:cNvPr>
          <p:cNvSpPr>
            <a:spLocks noGrp="1"/>
          </p:cNvSpPr>
          <p:nvPr>
            <p:ph idx="1"/>
          </p:nvPr>
        </p:nvSpPr>
        <p:spPr>
          <a:xfrm>
            <a:off x="5255260" y="1648870"/>
            <a:ext cx="4702848" cy="3560260"/>
          </a:xfrm>
        </p:spPr>
        <p:txBody>
          <a:bodyPr vert="horz" lIns="91440" tIns="45720" rIns="91440" bIns="45720" rtlCol="0" anchor="ctr">
            <a:noAutofit/>
          </a:bodyPr>
          <a:lstStyle/>
          <a:p>
            <a:r>
              <a:rPr lang="en-US">
                <a:cs typeface="Calibri"/>
              </a:rPr>
              <a:t>Bullying Prevention</a:t>
            </a:r>
          </a:p>
          <a:p>
            <a:r>
              <a:rPr lang="en-US">
                <a:cs typeface="Calibri"/>
              </a:rPr>
              <a:t>Mental Health Services</a:t>
            </a:r>
          </a:p>
          <a:p>
            <a:r>
              <a:rPr lang="en-US">
                <a:cs typeface="Calibri"/>
              </a:rPr>
              <a:t>Substance Abuse Programs</a:t>
            </a:r>
          </a:p>
          <a:p>
            <a:r>
              <a:rPr lang="en-US">
                <a:cs typeface="Calibri"/>
              </a:rPr>
              <a:t>School Safety Measures</a:t>
            </a:r>
          </a:p>
          <a:p>
            <a:r>
              <a:rPr lang="en-US">
                <a:cs typeface="Calibri"/>
              </a:rPr>
              <a:t>Conflict Resolution</a:t>
            </a:r>
          </a:p>
          <a:p>
            <a:r>
              <a:rPr lang="en-US">
                <a:cs typeface="Calibri"/>
              </a:rPr>
              <a:t>Nutrition and Wellness Initiatives</a:t>
            </a:r>
          </a:p>
          <a:p>
            <a:r>
              <a:rPr lang="en-US">
                <a:cs typeface="Calibri"/>
              </a:rPr>
              <a:t>Sexual Assault Prevention</a:t>
            </a:r>
          </a:p>
          <a:p>
            <a:r>
              <a:rPr lang="en-US">
                <a:cs typeface="Calibri"/>
              </a:rPr>
              <a:t>Emergency Preparedness</a:t>
            </a:r>
          </a:p>
          <a:p>
            <a:endParaRPr lang="en-US">
              <a:cs typeface="Calibri"/>
            </a:endParaRPr>
          </a:p>
        </p:txBody>
      </p:sp>
    </p:spTree>
    <p:extLst>
      <p:ext uri="{BB962C8B-B14F-4D97-AF65-F5344CB8AC3E}">
        <p14:creationId xmlns:p14="http://schemas.microsoft.com/office/powerpoint/2010/main" val="578941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D89017-CD5D-3B58-DDB7-9B0E89FD7B78}"/>
              </a:ext>
            </a:extLst>
          </p:cNvPr>
          <p:cNvSpPr>
            <a:spLocks noGrp="1"/>
          </p:cNvSpPr>
          <p:nvPr>
            <p:ph type="title"/>
          </p:nvPr>
        </p:nvSpPr>
        <p:spPr>
          <a:xfrm>
            <a:off x="787825" y="1188637"/>
            <a:ext cx="3590501" cy="4480726"/>
          </a:xfrm>
        </p:spPr>
        <p:txBody>
          <a:bodyPr>
            <a:normAutofit/>
          </a:bodyPr>
          <a:lstStyle/>
          <a:p>
            <a:pPr algn="r"/>
            <a:r>
              <a:rPr lang="en-US" sz="4000" b="1">
                <a:latin typeface="Cambria"/>
                <a:ea typeface="Cambria"/>
                <a:cs typeface="Calibri Light"/>
              </a:rPr>
              <a:t>The Future Impact of Well – Rounded Education</a:t>
            </a:r>
            <a:endParaRPr lang="en-US" sz="4000" b="1">
              <a:latin typeface="Cambria"/>
              <a:ea typeface="Cambria"/>
            </a:endParaRP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E0ABF2C-651F-B0D3-3321-6E366B329BD4}"/>
              </a:ext>
            </a:extLst>
          </p:cNvPr>
          <p:cNvGraphicFramePr>
            <a:graphicFrameLocks noGrp="1"/>
          </p:cNvGraphicFramePr>
          <p:nvPr>
            <p:ph idx="1"/>
            <p:extLst>
              <p:ext uri="{D42A27DB-BD31-4B8C-83A1-F6EECF244321}">
                <p14:modId xmlns:p14="http://schemas.microsoft.com/office/powerpoint/2010/main" val="525547239"/>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123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F24969-81E8-4806-89D6-0410FC245D19}"/>
              </a:ext>
            </a:extLst>
          </p:cNvPr>
          <p:cNvSpPr>
            <a:spLocks noGrp="1"/>
          </p:cNvSpPr>
          <p:nvPr>
            <p:ph type="title"/>
          </p:nvPr>
        </p:nvSpPr>
        <p:spPr>
          <a:xfrm>
            <a:off x="808638" y="386930"/>
            <a:ext cx="9236700" cy="1188950"/>
          </a:xfrm>
        </p:spPr>
        <p:txBody>
          <a:bodyPr anchor="b">
            <a:normAutofit/>
          </a:bodyPr>
          <a:lstStyle/>
          <a:p>
            <a:r>
              <a:rPr lang="en-US" sz="4000" b="1">
                <a:latin typeface="Cambria"/>
                <a:ea typeface="Cambria"/>
                <a:cs typeface="Calibri Light"/>
              </a:rPr>
              <a:t>Safe and Healthy Students</a:t>
            </a:r>
            <a:endParaRPr lang="en-US" sz="4000" b="1">
              <a:latin typeface="Cambria"/>
              <a:ea typeface="Cambria"/>
            </a:endParaRPr>
          </a:p>
        </p:txBody>
      </p:sp>
      <p:grpSp>
        <p:nvGrpSpPr>
          <p:cNvPr id="7" name="Group 6">
            <a:extLst>
              <a:ext uri="{FF2B5EF4-FFF2-40B4-BE49-F238E27FC236}">
                <a16:creationId xmlns:a16="http://schemas.microsoft.com/office/drawing/2014/main"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B03814-29D8-31CB-FE79-103535C45C80}"/>
              </a:ext>
            </a:extLst>
          </p:cNvPr>
          <p:cNvSpPr>
            <a:spLocks noGrp="1"/>
          </p:cNvSpPr>
          <p:nvPr>
            <p:ph idx="1"/>
          </p:nvPr>
        </p:nvSpPr>
        <p:spPr>
          <a:xfrm>
            <a:off x="793660" y="2599509"/>
            <a:ext cx="10143668" cy="3435531"/>
          </a:xfrm>
        </p:spPr>
        <p:txBody>
          <a:bodyPr vert="horz" lIns="91440" tIns="45720" rIns="91440" bIns="45720" rtlCol="0" anchor="ctr">
            <a:normAutofit/>
          </a:bodyPr>
          <a:lstStyle/>
          <a:p>
            <a:pPr marL="0" indent="0">
              <a:buNone/>
            </a:pPr>
            <a:r>
              <a:rPr lang="en-US">
                <a:ea typeface="+mn-lt"/>
                <a:cs typeface="+mn-lt"/>
              </a:rPr>
              <a:t> This area emphasizes creating a supportive environment for students by addressing their physical, mental, and emotional well-being. It promotes health and safety measures to ensure a conducive learning atmosphere. </a:t>
            </a:r>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398112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35C5-08AC-A00B-FB6C-59114E2560F0}"/>
              </a:ext>
            </a:extLst>
          </p:cNvPr>
          <p:cNvSpPr>
            <a:spLocks noGrp="1"/>
          </p:cNvSpPr>
          <p:nvPr>
            <p:ph type="title"/>
          </p:nvPr>
        </p:nvSpPr>
        <p:spPr/>
        <p:txBody>
          <a:bodyPr vert="horz" lIns="91440" tIns="45720" rIns="91440" bIns="45720" rtlCol="0" anchor="t">
            <a:normAutofit/>
          </a:bodyPr>
          <a:lstStyle/>
          <a:p>
            <a:r>
              <a:rPr lang="en-US" sz="4800" b="1"/>
              <a:t>ESSA Committee</a:t>
            </a:r>
            <a:endParaRPr lang="en-US" sz="4800" b="1" kern="1200" err="1">
              <a:latin typeface="+mj-lt"/>
            </a:endParaRPr>
          </a:p>
        </p:txBody>
      </p:sp>
      <p:graphicFrame>
        <p:nvGraphicFramePr>
          <p:cNvPr id="10" name="Content Placeholder 9">
            <a:extLst>
              <a:ext uri="{FF2B5EF4-FFF2-40B4-BE49-F238E27FC236}">
                <a16:creationId xmlns:a16="http://schemas.microsoft.com/office/drawing/2014/main" id="{87B2FBF6-3398-51FA-724D-4D6E3F4E3AF3}"/>
              </a:ext>
            </a:extLst>
          </p:cNvPr>
          <p:cNvGraphicFramePr>
            <a:graphicFrameLocks noGrp="1"/>
          </p:cNvGraphicFramePr>
          <p:nvPr>
            <p:ph sz="half" idx="1"/>
          </p:nvPr>
        </p:nvGraphicFramePr>
        <p:xfrm>
          <a:off x="838200" y="1825625"/>
          <a:ext cx="5181600" cy="1008220"/>
        </p:xfrm>
        <a:graphic>
          <a:graphicData uri="http://schemas.openxmlformats.org/drawingml/2006/table">
            <a:tbl>
              <a:tblPr bandRow="1">
                <a:tableStyleId>{5C22544A-7EE6-4342-B048-85BDC9FD1C3A}</a:tableStyleId>
              </a:tblPr>
              <a:tblGrid>
                <a:gridCol w="1460630">
                  <a:extLst>
                    <a:ext uri="{9D8B030D-6E8A-4147-A177-3AD203B41FA5}">
                      <a16:colId xmlns:a16="http://schemas.microsoft.com/office/drawing/2014/main" val="3750258660"/>
                    </a:ext>
                  </a:extLst>
                </a:gridCol>
                <a:gridCol w="1728273">
                  <a:extLst>
                    <a:ext uri="{9D8B030D-6E8A-4147-A177-3AD203B41FA5}">
                      <a16:colId xmlns:a16="http://schemas.microsoft.com/office/drawing/2014/main" val="2802278570"/>
                    </a:ext>
                  </a:extLst>
                </a:gridCol>
                <a:gridCol w="1992697">
                  <a:extLst>
                    <a:ext uri="{9D8B030D-6E8A-4147-A177-3AD203B41FA5}">
                      <a16:colId xmlns:a16="http://schemas.microsoft.com/office/drawing/2014/main" val="1521329710"/>
                    </a:ext>
                  </a:extLst>
                </a:gridCol>
              </a:tblGrid>
              <a:tr h="172469">
                <a:tc>
                  <a:txBody>
                    <a:bodyPr/>
                    <a:lstStyle/>
                    <a:p>
                      <a:pPr rtl="0" fontAlgn="base"/>
                      <a:r>
                        <a:rPr lang="en-US" sz="1000">
                          <a:effectLst/>
                          <a:highlight>
                            <a:srgbClr val="E9EBF5"/>
                          </a:highlight>
                          <a:latin typeface="Calibri" panose="020F0502020204030204" pitchFamily="34" charset="0"/>
                        </a:rPr>
                        <a:t>Lee De Hoyos</a:t>
                      </a:r>
                      <a:endParaRPr lang="en-US">
                        <a:effectLst/>
                        <a:highlight>
                          <a:srgbClr val="E9EBF5"/>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rtl="0" fontAlgn="auto"/>
                      <a:endParaRPr lang="en-US" sz="1000">
                        <a:effectLst/>
                        <a:highlight>
                          <a:srgbClr val="E9EBF5"/>
                        </a:highlight>
                        <a:latin typeface="Calibri" panose="020F0502020204030204" pitchFamily="34" charset="0"/>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rtl="0" fontAlgn="base"/>
                      <a:r>
                        <a:rPr lang="en-US" sz="1000">
                          <a:effectLst/>
                          <a:highlight>
                            <a:srgbClr val="E9EBF5"/>
                          </a:highlight>
                          <a:latin typeface="Calibri" panose="020F0502020204030204" pitchFamily="34" charset="0"/>
                        </a:rPr>
                        <a:t>Parent</a:t>
                      </a:r>
                      <a:endParaRPr lang="en-US">
                        <a:effectLst/>
                        <a:highlight>
                          <a:srgbClr val="E9EBF5"/>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053765401"/>
                  </a:ext>
                </a:extLst>
              </a:tr>
              <a:tr h="172469">
                <a:tc>
                  <a:txBody>
                    <a:bodyPr/>
                    <a:lstStyle/>
                    <a:p>
                      <a:pPr rtl="0" fontAlgn="base"/>
                      <a:r>
                        <a:rPr lang="en-US" sz="1000">
                          <a:effectLst/>
                          <a:highlight>
                            <a:srgbClr val="CFD5EA"/>
                          </a:highlight>
                          <a:latin typeface="Calibri" panose="020F0502020204030204" pitchFamily="34" charset="0"/>
                        </a:rPr>
                        <a:t>Timo De Leon</a:t>
                      </a:r>
                      <a:endParaRPr lang="en-US">
                        <a:effectLst/>
                        <a:highlight>
                          <a:srgbClr val="CFD5EA"/>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tc>
                  <a:txBody>
                    <a:bodyPr/>
                    <a:lstStyle/>
                    <a:p>
                      <a:pPr rtl="0" fontAlgn="auto"/>
                      <a:endParaRPr lang="en-US" sz="1000">
                        <a:effectLst/>
                        <a:highlight>
                          <a:srgbClr val="CFD5EA"/>
                        </a:highlight>
                        <a:latin typeface="Calibri" panose="020F0502020204030204" pitchFamily="34" charset="0"/>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tc>
                  <a:txBody>
                    <a:bodyPr/>
                    <a:lstStyle/>
                    <a:p>
                      <a:pPr rtl="0" fontAlgn="base"/>
                      <a:r>
                        <a:rPr lang="en-US" sz="1000">
                          <a:effectLst/>
                          <a:highlight>
                            <a:srgbClr val="CFD5EA"/>
                          </a:highlight>
                          <a:latin typeface="Calibri" panose="020F0502020204030204" pitchFamily="34" charset="0"/>
                        </a:rPr>
                        <a:t>Parent</a:t>
                      </a:r>
                      <a:endParaRPr lang="en-US">
                        <a:effectLst/>
                        <a:highlight>
                          <a:srgbClr val="CFD5EA"/>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719320125"/>
                  </a:ext>
                </a:extLst>
              </a:tr>
              <a:tr h="172469">
                <a:tc>
                  <a:txBody>
                    <a:bodyPr/>
                    <a:lstStyle/>
                    <a:p>
                      <a:pPr rtl="0" fontAlgn="base"/>
                      <a:r>
                        <a:rPr lang="en-US" sz="1000">
                          <a:effectLst/>
                          <a:highlight>
                            <a:srgbClr val="E9EBF5"/>
                          </a:highlight>
                          <a:latin typeface="Calibri" panose="020F0502020204030204" pitchFamily="34" charset="0"/>
                        </a:rPr>
                        <a:t>Michael Guerrero</a:t>
                      </a:r>
                      <a:endParaRPr lang="en-US">
                        <a:effectLst/>
                        <a:highlight>
                          <a:srgbClr val="E9EBF5"/>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rtl="0" fontAlgn="auto"/>
                      <a:endParaRPr lang="en-US" sz="1000">
                        <a:effectLst/>
                        <a:highlight>
                          <a:srgbClr val="E9EBF5"/>
                        </a:highlight>
                        <a:latin typeface="Calibri" panose="020F0502020204030204" pitchFamily="34" charset="0"/>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rtl="0" fontAlgn="base"/>
                      <a:r>
                        <a:rPr lang="en-US" sz="1000">
                          <a:effectLst/>
                          <a:highlight>
                            <a:srgbClr val="E9EBF5"/>
                          </a:highlight>
                          <a:latin typeface="Calibri" panose="020F0502020204030204" pitchFamily="34" charset="0"/>
                        </a:rPr>
                        <a:t>Parent</a:t>
                      </a:r>
                      <a:endParaRPr lang="en-US">
                        <a:effectLst/>
                        <a:highlight>
                          <a:srgbClr val="E9EBF5"/>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919262297"/>
                  </a:ext>
                </a:extLst>
              </a:tr>
              <a:tr h="172469">
                <a:tc>
                  <a:txBody>
                    <a:bodyPr/>
                    <a:lstStyle/>
                    <a:p>
                      <a:pPr rtl="0" fontAlgn="base"/>
                      <a:r>
                        <a:rPr lang="en-US" sz="1000">
                          <a:effectLst/>
                          <a:highlight>
                            <a:srgbClr val="CFD5EA"/>
                          </a:highlight>
                          <a:latin typeface="Calibri" panose="020F0502020204030204" pitchFamily="34" charset="0"/>
                        </a:rPr>
                        <a:t>Monica Gonzalez</a:t>
                      </a:r>
                      <a:endParaRPr lang="en-US">
                        <a:effectLst/>
                        <a:highlight>
                          <a:srgbClr val="CFD5EA"/>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tc>
                  <a:txBody>
                    <a:bodyPr/>
                    <a:lstStyle/>
                    <a:p>
                      <a:pPr rtl="0" fontAlgn="auto"/>
                      <a:endParaRPr lang="en-US" sz="1000">
                        <a:effectLst/>
                        <a:highlight>
                          <a:srgbClr val="CFD5EA"/>
                        </a:highlight>
                        <a:latin typeface="Calibri" panose="020F0502020204030204" pitchFamily="34" charset="0"/>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tc>
                  <a:txBody>
                    <a:bodyPr/>
                    <a:lstStyle/>
                    <a:p>
                      <a:pPr rtl="0" fontAlgn="base"/>
                      <a:r>
                        <a:rPr lang="en-US" sz="1000">
                          <a:effectLst/>
                          <a:highlight>
                            <a:srgbClr val="CFD5EA"/>
                          </a:highlight>
                          <a:latin typeface="Calibri" panose="020F0502020204030204" pitchFamily="34" charset="0"/>
                        </a:rPr>
                        <a:t>Parent</a:t>
                      </a:r>
                      <a:endParaRPr lang="en-US">
                        <a:effectLst/>
                        <a:highlight>
                          <a:srgbClr val="CFD5EA"/>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993724809"/>
                  </a:ext>
                </a:extLst>
              </a:tr>
              <a:tr h="172469">
                <a:tc>
                  <a:txBody>
                    <a:bodyPr/>
                    <a:lstStyle/>
                    <a:p>
                      <a:pPr rtl="0" fontAlgn="base"/>
                      <a:r>
                        <a:rPr lang="en-US" sz="1000">
                          <a:effectLst/>
                          <a:highlight>
                            <a:srgbClr val="E9EBF5"/>
                          </a:highlight>
                          <a:latin typeface="Calibri" panose="020F0502020204030204" pitchFamily="34" charset="0"/>
                        </a:rPr>
                        <a:t>Elizabeth Ojeda</a:t>
                      </a:r>
                      <a:endParaRPr lang="en-US">
                        <a:effectLst/>
                        <a:highlight>
                          <a:srgbClr val="E9EBF5"/>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rtl="0" fontAlgn="auto"/>
                      <a:endParaRPr lang="en-US" sz="1000">
                        <a:effectLst/>
                        <a:highlight>
                          <a:srgbClr val="E9EBF5"/>
                        </a:highlight>
                        <a:latin typeface="Calibri" panose="020F0502020204030204" pitchFamily="34" charset="0"/>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rtl="0" fontAlgn="base"/>
                      <a:r>
                        <a:rPr lang="en-US" sz="1000">
                          <a:effectLst/>
                          <a:highlight>
                            <a:srgbClr val="E9EBF5"/>
                          </a:highlight>
                          <a:latin typeface="Calibri" panose="020F0502020204030204" pitchFamily="34" charset="0"/>
                        </a:rPr>
                        <a:t>Parent</a:t>
                      </a:r>
                      <a:endParaRPr lang="en-US">
                        <a:effectLst/>
                        <a:highlight>
                          <a:srgbClr val="E9EBF5"/>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972523996"/>
                  </a:ext>
                </a:extLst>
              </a:tr>
            </a:tbl>
          </a:graphicData>
        </a:graphic>
      </p:graphicFrame>
      <p:graphicFrame>
        <p:nvGraphicFramePr>
          <p:cNvPr id="42" name="Content Placeholder 6">
            <a:extLst>
              <a:ext uri="{FF2B5EF4-FFF2-40B4-BE49-F238E27FC236}">
                <a16:creationId xmlns:a16="http://schemas.microsoft.com/office/drawing/2014/main" id="{9552229D-A16A-3AA6-CB0A-8F766294708A}"/>
              </a:ext>
            </a:extLst>
          </p:cNvPr>
          <p:cNvGraphicFramePr>
            <a:graphicFrameLocks/>
          </p:cNvGraphicFramePr>
          <p:nvPr>
            <p:extLst>
              <p:ext uri="{D42A27DB-BD31-4B8C-83A1-F6EECF244321}">
                <p14:modId xmlns:p14="http://schemas.microsoft.com/office/powerpoint/2010/main" val="2815129818"/>
              </p:ext>
            </p:extLst>
          </p:nvPr>
        </p:nvGraphicFramePr>
        <p:xfrm>
          <a:off x="835068" y="1116904"/>
          <a:ext cx="5181596" cy="5349744"/>
        </p:xfrm>
        <a:graphic>
          <a:graphicData uri="http://schemas.openxmlformats.org/drawingml/2006/table">
            <a:tbl>
              <a:tblPr firstRow="1" bandRow="1">
                <a:tableStyleId>{5C22544A-7EE6-4342-B048-85BDC9FD1C3A}</a:tableStyleId>
              </a:tblPr>
              <a:tblGrid>
                <a:gridCol w="1460630">
                  <a:extLst>
                    <a:ext uri="{9D8B030D-6E8A-4147-A177-3AD203B41FA5}">
                      <a16:colId xmlns:a16="http://schemas.microsoft.com/office/drawing/2014/main" val="708378160"/>
                    </a:ext>
                  </a:extLst>
                </a:gridCol>
                <a:gridCol w="1728267">
                  <a:extLst>
                    <a:ext uri="{9D8B030D-6E8A-4147-A177-3AD203B41FA5}">
                      <a16:colId xmlns:a16="http://schemas.microsoft.com/office/drawing/2014/main" val="2353045367"/>
                    </a:ext>
                  </a:extLst>
                </a:gridCol>
                <a:gridCol w="1992699">
                  <a:extLst>
                    <a:ext uri="{9D8B030D-6E8A-4147-A177-3AD203B41FA5}">
                      <a16:colId xmlns:a16="http://schemas.microsoft.com/office/drawing/2014/main" val="235863195"/>
                    </a:ext>
                  </a:extLst>
                </a:gridCol>
              </a:tblGrid>
              <a:tr h="189016">
                <a:tc>
                  <a:txBody>
                    <a:bodyPr/>
                    <a:lstStyle/>
                    <a:p>
                      <a:r>
                        <a:rPr lang="en-US" sz="1000"/>
                        <a:t>Name</a:t>
                      </a:r>
                    </a:p>
                  </a:txBody>
                  <a:tcPr marL="53985" marR="53985" marT="26992" marB="26992"/>
                </a:tc>
                <a:tc>
                  <a:txBody>
                    <a:bodyPr/>
                    <a:lstStyle/>
                    <a:p>
                      <a:r>
                        <a:rPr lang="en-US" sz="1000"/>
                        <a:t>Campus</a:t>
                      </a:r>
                    </a:p>
                  </a:txBody>
                  <a:tcPr marL="53985" marR="53985" marT="26992" marB="26992"/>
                </a:tc>
                <a:tc>
                  <a:txBody>
                    <a:bodyPr/>
                    <a:lstStyle/>
                    <a:p>
                      <a:r>
                        <a:rPr lang="en-US" sz="1000"/>
                        <a:t>Role/Area</a:t>
                      </a:r>
                    </a:p>
                  </a:txBody>
                  <a:tcPr marL="53985" marR="53985" marT="26992" marB="26992"/>
                </a:tc>
                <a:extLst>
                  <a:ext uri="{0D108BD9-81ED-4DB2-BD59-A6C34878D82A}">
                    <a16:rowId xmlns:a16="http://schemas.microsoft.com/office/drawing/2014/main" val="2449558304"/>
                  </a:ext>
                </a:extLst>
              </a:tr>
              <a:tr h="255172">
                <a:tc>
                  <a:txBody>
                    <a:bodyPr/>
                    <a:lstStyle/>
                    <a:p>
                      <a:r>
                        <a:rPr lang="en-US" sz="1000"/>
                        <a:t>Griselda Alvarez</a:t>
                      </a:r>
                    </a:p>
                  </a:txBody>
                  <a:tcPr marL="53985" marR="53985" marT="26992" marB="26992"/>
                </a:tc>
                <a:tc>
                  <a:txBody>
                    <a:bodyPr/>
                    <a:lstStyle/>
                    <a:p>
                      <a:r>
                        <a:rPr lang="en-US" sz="1000"/>
                        <a:t>Central Office</a:t>
                      </a:r>
                    </a:p>
                  </a:txBody>
                  <a:tcPr marL="53985" marR="53985" marT="26992" marB="26992"/>
                </a:tc>
                <a:tc>
                  <a:txBody>
                    <a:bodyPr/>
                    <a:lstStyle/>
                    <a:p>
                      <a:r>
                        <a:rPr lang="en-US" sz="1000"/>
                        <a:t>Federal Programs Director</a:t>
                      </a:r>
                    </a:p>
                  </a:txBody>
                  <a:tcPr marL="53985" marR="53985" marT="26992" marB="26992"/>
                </a:tc>
                <a:extLst>
                  <a:ext uri="{0D108BD9-81ED-4DB2-BD59-A6C34878D82A}">
                    <a16:rowId xmlns:a16="http://schemas.microsoft.com/office/drawing/2014/main" val="494133390"/>
                  </a:ext>
                </a:extLst>
              </a:tr>
              <a:tr h="219205">
                <a:tc>
                  <a:txBody>
                    <a:bodyPr/>
                    <a:lstStyle/>
                    <a:p>
                      <a:pPr lvl="0">
                        <a:buNone/>
                      </a:pPr>
                      <a:r>
                        <a:rPr lang="en-US" sz="1000"/>
                        <a:t>Nelida Alvarado</a:t>
                      </a:r>
                    </a:p>
                  </a:txBody>
                  <a:tcPr marL="53984" marR="53984" marT="26991" marB="26991"/>
                </a:tc>
                <a:tc>
                  <a:txBody>
                    <a:bodyPr/>
                    <a:lstStyle/>
                    <a:p>
                      <a:pPr lvl="0">
                        <a:buNone/>
                      </a:pPr>
                      <a:r>
                        <a:rPr lang="en-US" sz="1000"/>
                        <a:t>Central Office</a:t>
                      </a:r>
                    </a:p>
                  </a:txBody>
                  <a:tcPr marL="53984" marR="53984" marT="26991" marB="26991"/>
                </a:tc>
                <a:tc>
                  <a:txBody>
                    <a:bodyPr/>
                    <a:lstStyle/>
                    <a:p>
                      <a:pPr lvl="0">
                        <a:buNone/>
                      </a:pPr>
                      <a:r>
                        <a:rPr lang="en-US" sz="1000"/>
                        <a:t>Federal Programs Coordinator</a:t>
                      </a:r>
                    </a:p>
                  </a:txBody>
                  <a:tcPr marL="53984" marR="53984" marT="26991" marB="26991"/>
                </a:tc>
                <a:extLst>
                  <a:ext uri="{0D108BD9-81ED-4DB2-BD59-A6C34878D82A}">
                    <a16:rowId xmlns:a16="http://schemas.microsoft.com/office/drawing/2014/main" val="2879602417"/>
                  </a:ext>
                </a:extLst>
              </a:tr>
              <a:tr h="189016">
                <a:tc>
                  <a:txBody>
                    <a:bodyPr/>
                    <a:lstStyle/>
                    <a:p>
                      <a:r>
                        <a:rPr lang="en-US" sz="1000"/>
                        <a:t>Ana De Hoyos</a:t>
                      </a:r>
                    </a:p>
                  </a:txBody>
                  <a:tcPr marL="53985" marR="53985" marT="26992" marB="26992"/>
                </a:tc>
                <a:tc>
                  <a:txBody>
                    <a:bodyPr/>
                    <a:lstStyle/>
                    <a:p>
                      <a:r>
                        <a:rPr lang="en-US" sz="1000"/>
                        <a:t>Central Office</a:t>
                      </a:r>
                    </a:p>
                  </a:txBody>
                  <a:tcPr marL="53985" marR="53985" marT="26992" marB="26992"/>
                </a:tc>
                <a:tc>
                  <a:txBody>
                    <a:bodyPr/>
                    <a:lstStyle/>
                    <a:p>
                      <a:r>
                        <a:rPr lang="en-US" sz="1000"/>
                        <a:t>Accountant</a:t>
                      </a:r>
                    </a:p>
                  </a:txBody>
                  <a:tcPr marL="53985" marR="53985" marT="26992" marB="26992"/>
                </a:tc>
                <a:extLst>
                  <a:ext uri="{0D108BD9-81ED-4DB2-BD59-A6C34878D82A}">
                    <a16:rowId xmlns:a16="http://schemas.microsoft.com/office/drawing/2014/main" val="781780723"/>
                  </a:ext>
                </a:extLst>
              </a:tr>
              <a:tr h="189016">
                <a:tc>
                  <a:txBody>
                    <a:bodyPr/>
                    <a:lstStyle/>
                    <a:p>
                      <a:r>
                        <a:rPr lang="en-US" sz="1000"/>
                        <a:t>Desiree </a:t>
                      </a:r>
                      <a:r>
                        <a:rPr lang="en-US" sz="1000" err="1"/>
                        <a:t>Cano</a:t>
                      </a:r>
                    </a:p>
                  </a:txBody>
                  <a:tcPr marL="53985" marR="53985" marT="26992" marB="26992"/>
                </a:tc>
                <a:tc>
                  <a:txBody>
                    <a:bodyPr/>
                    <a:lstStyle/>
                    <a:p>
                      <a:r>
                        <a:rPr lang="en-US" sz="1000"/>
                        <a:t>C&amp;I</a:t>
                      </a:r>
                    </a:p>
                  </a:txBody>
                  <a:tcPr marL="53985" marR="53985" marT="26992" marB="26992"/>
                </a:tc>
                <a:tc>
                  <a:txBody>
                    <a:bodyPr/>
                    <a:lstStyle/>
                    <a:p>
                      <a:r>
                        <a:rPr lang="en-US" sz="1000"/>
                        <a:t>Fine Arts Strategist</a:t>
                      </a:r>
                    </a:p>
                  </a:txBody>
                  <a:tcPr marL="53985" marR="53985" marT="26992" marB="26992"/>
                </a:tc>
                <a:extLst>
                  <a:ext uri="{0D108BD9-81ED-4DB2-BD59-A6C34878D82A}">
                    <a16:rowId xmlns:a16="http://schemas.microsoft.com/office/drawing/2014/main" val="859725429"/>
                  </a:ext>
                </a:extLst>
              </a:tr>
              <a:tr h="189016">
                <a:tc>
                  <a:txBody>
                    <a:bodyPr/>
                    <a:lstStyle/>
                    <a:p>
                      <a:r>
                        <a:rPr lang="en-US" sz="1000"/>
                        <a:t>Rigoberto Rivera</a:t>
                      </a:r>
                    </a:p>
                  </a:txBody>
                  <a:tcPr marL="53985" marR="53985" marT="26992" marB="26992"/>
                </a:tc>
                <a:tc>
                  <a:txBody>
                    <a:bodyPr/>
                    <a:lstStyle/>
                    <a:p>
                      <a:r>
                        <a:rPr lang="en-US" sz="1000"/>
                        <a:t>Athletics</a:t>
                      </a:r>
                    </a:p>
                  </a:txBody>
                  <a:tcPr marL="53985" marR="53985" marT="26992" marB="26992"/>
                </a:tc>
                <a:tc>
                  <a:txBody>
                    <a:bodyPr/>
                    <a:lstStyle/>
                    <a:p>
                      <a:r>
                        <a:rPr lang="en-US" sz="1000"/>
                        <a:t>PE Strategist</a:t>
                      </a:r>
                    </a:p>
                  </a:txBody>
                  <a:tcPr marL="53985" marR="53985" marT="26992" marB="26992"/>
                </a:tc>
                <a:extLst>
                  <a:ext uri="{0D108BD9-81ED-4DB2-BD59-A6C34878D82A}">
                    <a16:rowId xmlns:a16="http://schemas.microsoft.com/office/drawing/2014/main" val="1441188794"/>
                  </a:ext>
                </a:extLst>
              </a:tr>
              <a:tr h="189016">
                <a:tc>
                  <a:txBody>
                    <a:bodyPr/>
                    <a:lstStyle/>
                    <a:p>
                      <a:r>
                        <a:rPr lang="en-US" sz="1000"/>
                        <a:t>Debra Harris</a:t>
                      </a:r>
                    </a:p>
                  </a:txBody>
                  <a:tcPr marL="53985" marR="53985" marT="26992" marB="26992"/>
                </a:tc>
                <a:tc>
                  <a:txBody>
                    <a:bodyPr/>
                    <a:lstStyle/>
                    <a:p>
                      <a:r>
                        <a:rPr lang="en-US" sz="1000"/>
                        <a:t>Central Office</a:t>
                      </a:r>
                    </a:p>
                  </a:txBody>
                  <a:tcPr marL="53985" marR="53985" marT="26992" marB="26992"/>
                </a:tc>
                <a:tc>
                  <a:txBody>
                    <a:bodyPr/>
                    <a:lstStyle/>
                    <a:p>
                      <a:r>
                        <a:rPr lang="en-US" sz="1000"/>
                        <a:t>Coordinator for CCMR</a:t>
                      </a:r>
                    </a:p>
                  </a:txBody>
                  <a:tcPr marL="53985" marR="53985" marT="26992" marB="26992"/>
                </a:tc>
                <a:extLst>
                  <a:ext uri="{0D108BD9-81ED-4DB2-BD59-A6C34878D82A}">
                    <a16:rowId xmlns:a16="http://schemas.microsoft.com/office/drawing/2014/main" val="1835171326"/>
                  </a:ext>
                </a:extLst>
              </a:tr>
              <a:tr h="229643">
                <a:tc>
                  <a:txBody>
                    <a:bodyPr/>
                    <a:lstStyle/>
                    <a:p>
                      <a:r>
                        <a:rPr lang="en-US" sz="1000"/>
                        <a:t>San Juanita Franco</a:t>
                      </a:r>
                    </a:p>
                  </a:txBody>
                  <a:tcPr marL="53985" marR="53985" marT="26992" marB="26992"/>
                </a:tc>
                <a:tc>
                  <a:txBody>
                    <a:bodyPr/>
                    <a:lstStyle/>
                    <a:p>
                      <a:r>
                        <a:rPr lang="en-US" sz="1000"/>
                        <a:t>Central Office</a:t>
                      </a:r>
                    </a:p>
                  </a:txBody>
                  <a:tcPr marL="53985" marR="53985" marT="26992" marB="26992"/>
                </a:tc>
                <a:tc>
                  <a:txBody>
                    <a:bodyPr/>
                    <a:lstStyle/>
                    <a:p>
                      <a:r>
                        <a:rPr lang="en-US" sz="1000"/>
                        <a:t>Advanced Academics Director</a:t>
                      </a:r>
                    </a:p>
                  </a:txBody>
                  <a:tcPr marL="53985" marR="53985" marT="26992" marB="26992"/>
                </a:tc>
                <a:extLst>
                  <a:ext uri="{0D108BD9-81ED-4DB2-BD59-A6C34878D82A}">
                    <a16:rowId xmlns:a16="http://schemas.microsoft.com/office/drawing/2014/main" val="602985109"/>
                  </a:ext>
                </a:extLst>
              </a:tr>
              <a:tr h="229642">
                <a:tc>
                  <a:txBody>
                    <a:bodyPr/>
                    <a:lstStyle/>
                    <a:p>
                      <a:pPr lvl="0">
                        <a:buNone/>
                      </a:pPr>
                      <a:r>
                        <a:rPr lang="en-US" sz="1000">
                          <a:effectLst/>
                          <a:highlight>
                            <a:srgbClr val="E9EBF5"/>
                          </a:highlight>
                          <a:latin typeface="Calibri"/>
                        </a:rPr>
                        <a:t>Emily Anderson</a:t>
                      </a:r>
                      <a:endParaRPr lang="en-US">
                        <a:effectLst/>
                        <a:highlight>
                          <a:srgbClr val="E9EBF5"/>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E9EBF5"/>
                    </a:solidFill>
                  </a:tcPr>
                </a:tc>
                <a:tc>
                  <a:txBody>
                    <a:bodyPr/>
                    <a:lstStyle/>
                    <a:p>
                      <a:pPr lvl="0">
                        <a:buNone/>
                      </a:pPr>
                      <a:r>
                        <a:rPr lang="en-US" sz="1000">
                          <a:effectLst/>
                          <a:highlight>
                            <a:srgbClr val="E9EBF5"/>
                          </a:highlight>
                          <a:latin typeface="Calibri"/>
                        </a:rPr>
                        <a:t>C&amp;I</a:t>
                      </a:r>
                      <a:endParaRPr lang="en-US">
                        <a:effectLst/>
                        <a:highlight>
                          <a:srgbClr val="E9EBF5"/>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E9EBF5"/>
                    </a:solidFill>
                  </a:tcPr>
                </a:tc>
                <a:tc>
                  <a:txBody>
                    <a:bodyPr/>
                    <a:lstStyle/>
                    <a:p>
                      <a:pPr lvl="0">
                        <a:buNone/>
                      </a:pPr>
                      <a:r>
                        <a:rPr lang="en-US" sz="1000">
                          <a:effectLst/>
                          <a:highlight>
                            <a:srgbClr val="E9EBF5"/>
                          </a:highlight>
                          <a:latin typeface="Calibri"/>
                        </a:rPr>
                        <a:t>Science Director</a:t>
                      </a:r>
                      <a:endParaRPr lang="en-US">
                        <a:effectLst/>
                        <a:highlight>
                          <a:srgbClr val="E9EBF5"/>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677390882"/>
                  </a:ext>
                </a:extLst>
              </a:tr>
              <a:tr h="229642">
                <a:tc>
                  <a:txBody>
                    <a:bodyPr/>
                    <a:lstStyle/>
                    <a:p>
                      <a:pPr lvl="0">
                        <a:buNone/>
                      </a:pPr>
                      <a:r>
                        <a:rPr lang="en-US" sz="1000"/>
                        <a:t>Sylvia Vela</a:t>
                      </a:r>
                    </a:p>
                  </a:txBody>
                  <a:tcPr marL="53985" marR="53985" marT="26992" marB="26992">
                    <a:lnT w="11582" cap="flat" cmpd="sng" algn="ctr">
                      <a:solidFill>
                        <a:srgbClr val="FFFFFF"/>
                      </a:solidFill>
                      <a:prstDash val="solid"/>
                      <a:round/>
                      <a:headEnd type="none" w="med" len="med"/>
                      <a:tailEnd type="none" w="med" len="med"/>
                    </a:lnT>
                  </a:tcPr>
                </a:tc>
                <a:tc>
                  <a:txBody>
                    <a:bodyPr/>
                    <a:lstStyle/>
                    <a:p>
                      <a:pPr lvl="0">
                        <a:buNone/>
                      </a:pPr>
                      <a:r>
                        <a:rPr lang="en-US" sz="1000"/>
                        <a:t>C&amp;I</a:t>
                      </a:r>
                    </a:p>
                  </a:txBody>
                  <a:tcPr marL="53985" marR="53985" marT="26992" marB="26992">
                    <a:lnT w="11582" cap="flat" cmpd="sng" algn="ctr">
                      <a:solidFill>
                        <a:srgbClr val="FFFFFF"/>
                      </a:solidFill>
                      <a:prstDash val="solid"/>
                      <a:round/>
                      <a:headEnd type="none" w="med" len="med"/>
                      <a:tailEnd type="none" w="med" len="med"/>
                    </a:lnT>
                  </a:tcPr>
                </a:tc>
                <a:tc>
                  <a:txBody>
                    <a:bodyPr/>
                    <a:lstStyle/>
                    <a:p>
                      <a:pPr lvl="0">
                        <a:buNone/>
                      </a:pPr>
                      <a:r>
                        <a:rPr lang="en-US" sz="1000"/>
                        <a:t>Director for English Language Arts</a:t>
                      </a:r>
                    </a:p>
                  </a:txBody>
                  <a:tcPr marL="53985" marR="53985" marT="26992" marB="26992">
                    <a:lnT w="11582"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646894080"/>
                  </a:ext>
                </a:extLst>
              </a:tr>
              <a:tr h="229642">
                <a:tc>
                  <a:txBody>
                    <a:bodyPr/>
                    <a:lstStyle/>
                    <a:p>
                      <a:pPr lvl="0">
                        <a:buNone/>
                      </a:pPr>
                      <a:r>
                        <a:rPr lang="en-US" sz="1000"/>
                        <a:t>Allison Ortega</a:t>
                      </a:r>
                    </a:p>
                  </a:txBody>
                  <a:tcPr marL="53984" marR="53984" marT="26991" marB="26991"/>
                </a:tc>
                <a:tc>
                  <a:txBody>
                    <a:bodyPr/>
                    <a:lstStyle/>
                    <a:p>
                      <a:pPr lvl="0">
                        <a:buNone/>
                      </a:pPr>
                      <a:r>
                        <a:rPr lang="en-US" sz="1000"/>
                        <a:t>C&amp;I</a:t>
                      </a:r>
                    </a:p>
                  </a:txBody>
                  <a:tcPr marL="53984" marR="53984" marT="26991" marB="26991"/>
                </a:tc>
                <a:tc>
                  <a:txBody>
                    <a:bodyPr/>
                    <a:lstStyle/>
                    <a:p>
                      <a:pPr lvl="0">
                        <a:buNone/>
                      </a:pPr>
                      <a:r>
                        <a:rPr lang="en-US" sz="1000"/>
                        <a:t>Social Studies Director</a:t>
                      </a:r>
                    </a:p>
                  </a:txBody>
                  <a:tcPr marL="53984" marR="53984" marT="26991" marB="26991"/>
                </a:tc>
                <a:extLst>
                  <a:ext uri="{0D108BD9-81ED-4DB2-BD59-A6C34878D82A}">
                    <a16:rowId xmlns:a16="http://schemas.microsoft.com/office/drawing/2014/main" val="1221017248"/>
                  </a:ext>
                </a:extLst>
              </a:tr>
              <a:tr h="229642">
                <a:tc>
                  <a:txBody>
                    <a:bodyPr/>
                    <a:lstStyle/>
                    <a:p>
                      <a:pPr lvl="0">
                        <a:buNone/>
                      </a:pPr>
                      <a:r>
                        <a:rPr lang="en-US" sz="1000" kern="1200">
                          <a:solidFill>
                            <a:schemeClr val="dk1"/>
                          </a:solidFill>
                          <a:latin typeface="+mn-lt"/>
                          <a:ea typeface="+mn-ea"/>
                          <a:cs typeface="+mn-cs"/>
                        </a:rPr>
                        <a:t>Gregorio Arellano</a:t>
                      </a: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CFD5EA"/>
                    </a:solidFill>
                  </a:tcPr>
                </a:tc>
                <a:tc>
                  <a:txBody>
                    <a:bodyPr/>
                    <a:lstStyle/>
                    <a:p>
                      <a:pPr lvl="0">
                        <a:buNone/>
                      </a:pPr>
                      <a:r>
                        <a:rPr lang="en-US" sz="1000" kern="1200">
                          <a:solidFill>
                            <a:schemeClr val="dk1"/>
                          </a:solidFill>
                          <a:latin typeface="+mn-lt"/>
                          <a:ea typeface="+mn-ea"/>
                          <a:cs typeface="+mn-cs"/>
                        </a:rPr>
                        <a:t>C&amp;I</a:t>
                      </a: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CFD5EA"/>
                    </a:solidFill>
                  </a:tcPr>
                </a:tc>
                <a:tc>
                  <a:txBody>
                    <a:bodyPr/>
                    <a:lstStyle/>
                    <a:p>
                      <a:pPr lvl="0">
                        <a:buNone/>
                      </a:pPr>
                      <a:r>
                        <a:rPr lang="en-US" sz="1000" kern="1200">
                          <a:solidFill>
                            <a:schemeClr val="dk1"/>
                          </a:solidFill>
                          <a:latin typeface="+mn-lt"/>
                          <a:ea typeface="+mn-ea"/>
                          <a:cs typeface="+mn-cs"/>
                        </a:rPr>
                        <a:t>Bilingual Director</a:t>
                      </a: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258906145"/>
                  </a:ext>
                </a:extLst>
              </a:tr>
              <a:tr h="229642">
                <a:tc>
                  <a:txBody>
                    <a:bodyPr/>
                    <a:lstStyle/>
                    <a:p>
                      <a:pPr lvl="0">
                        <a:buNone/>
                      </a:pPr>
                      <a:r>
                        <a:rPr lang="en-US" sz="1000" kern="1200">
                          <a:solidFill>
                            <a:schemeClr val="dk1"/>
                          </a:solidFill>
                          <a:latin typeface="+mn-lt"/>
                          <a:ea typeface="+mn-ea"/>
                          <a:cs typeface="+mn-cs"/>
                        </a:rPr>
                        <a:t>Dr. Ruben Castro</a:t>
                      </a:r>
                    </a:p>
                  </a:txBody>
                  <a:tcPr marL="62284" marR="62284" marT="31136" marB="31136">
                    <a:lnL w="11582">
                      <a:solidFill>
                        <a:srgbClr val="FFFFFF"/>
                      </a:solidFill>
                    </a:lnL>
                    <a:lnR w="11582">
                      <a:solidFill>
                        <a:srgbClr val="FFFFFF"/>
                      </a:solidFill>
                    </a:lnR>
                    <a:lnT w="11582" cap="flat" cmpd="sng" algn="ctr">
                      <a:solidFill>
                        <a:srgbClr val="FFFFFF"/>
                      </a:solidFill>
                      <a:prstDash val="solid"/>
                      <a:round/>
                      <a:headEnd type="none" w="med" len="med"/>
                      <a:tailEnd type="none" w="med" len="med"/>
                    </a:lnT>
                    <a:lnB w="11582">
                      <a:solidFill>
                        <a:srgbClr val="FFFFFF"/>
                      </a:solidFill>
                    </a:lnB>
                    <a:solidFill>
                      <a:srgbClr val="E9EBF5"/>
                    </a:solidFill>
                  </a:tcPr>
                </a:tc>
                <a:tc>
                  <a:txBody>
                    <a:bodyPr/>
                    <a:lstStyle/>
                    <a:p>
                      <a:pPr lvl="0">
                        <a:buNone/>
                      </a:pPr>
                      <a:r>
                        <a:rPr lang="en-US" sz="1000" kern="1200">
                          <a:solidFill>
                            <a:schemeClr val="dk1"/>
                          </a:solidFill>
                          <a:latin typeface="+mn-lt"/>
                          <a:ea typeface="+mn-ea"/>
                          <a:cs typeface="+mn-cs"/>
                        </a:rPr>
                        <a:t>Central Office</a:t>
                      </a:r>
                    </a:p>
                  </a:txBody>
                  <a:tcPr marL="62284" marR="62284" marT="31136" marB="31136">
                    <a:lnL w="11582">
                      <a:solidFill>
                        <a:srgbClr val="FFFFFF"/>
                      </a:solidFill>
                    </a:lnL>
                    <a:lnR w="11582">
                      <a:solidFill>
                        <a:srgbClr val="FFFFFF"/>
                      </a:solidFill>
                    </a:lnR>
                    <a:lnT w="11582" cap="flat" cmpd="sng" algn="ctr">
                      <a:solidFill>
                        <a:srgbClr val="FFFFFF"/>
                      </a:solidFill>
                      <a:prstDash val="solid"/>
                      <a:round/>
                      <a:headEnd type="none" w="med" len="med"/>
                      <a:tailEnd type="none" w="med" len="med"/>
                    </a:lnT>
                    <a:lnB w="11582">
                      <a:solidFill>
                        <a:srgbClr val="FFFFFF"/>
                      </a:solidFill>
                    </a:lnB>
                    <a:solidFill>
                      <a:srgbClr val="E9EBF5"/>
                    </a:solidFill>
                  </a:tcPr>
                </a:tc>
                <a:tc>
                  <a:txBody>
                    <a:bodyPr/>
                    <a:lstStyle/>
                    <a:p>
                      <a:pPr lvl="0">
                        <a:buNone/>
                      </a:pPr>
                      <a:r>
                        <a:rPr lang="en-US" sz="1000" kern="1200">
                          <a:solidFill>
                            <a:schemeClr val="dk1"/>
                          </a:solidFill>
                          <a:latin typeface="+mn-lt"/>
                          <a:ea typeface="+mn-ea"/>
                          <a:cs typeface="+mn-cs"/>
                        </a:rPr>
                        <a:t>Director for Grant Writing</a:t>
                      </a:r>
                    </a:p>
                  </a:txBody>
                  <a:tcPr marL="62284" marR="62284" marT="31136" marB="31136">
                    <a:lnL w="11582">
                      <a:solidFill>
                        <a:srgbClr val="FFFFFF"/>
                      </a:solidFill>
                    </a:lnL>
                    <a:lnR w="11582">
                      <a:solidFill>
                        <a:srgbClr val="FFFFFF"/>
                      </a:solidFill>
                    </a:lnR>
                    <a:lnT w="11582" cap="flat" cmpd="sng" algn="ctr">
                      <a:solidFill>
                        <a:srgbClr val="FFFFFF"/>
                      </a:solidFill>
                      <a:prstDash val="solid"/>
                      <a:round/>
                      <a:headEnd type="none" w="med" len="med"/>
                      <a:tailEnd type="none" w="med" len="med"/>
                    </a:lnT>
                    <a:lnB w="11582">
                      <a:solidFill>
                        <a:srgbClr val="FFFFFF"/>
                      </a:solidFill>
                    </a:lnB>
                    <a:solidFill>
                      <a:srgbClr val="E9EBF5"/>
                    </a:solidFill>
                  </a:tcPr>
                </a:tc>
                <a:extLst>
                  <a:ext uri="{0D108BD9-81ED-4DB2-BD59-A6C34878D82A}">
                    <a16:rowId xmlns:a16="http://schemas.microsoft.com/office/drawing/2014/main" val="761326265"/>
                  </a:ext>
                </a:extLst>
              </a:tr>
              <a:tr h="229642">
                <a:tc>
                  <a:txBody>
                    <a:bodyPr/>
                    <a:lstStyle/>
                    <a:p>
                      <a:pPr lvl="0">
                        <a:buNone/>
                      </a:pPr>
                      <a:r>
                        <a:rPr lang="en-US" sz="1000" kern="1200">
                          <a:solidFill>
                            <a:schemeClr val="dk1"/>
                          </a:solidFill>
                          <a:latin typeface="+mn-lt"/>
                          <a:ea typeface="+mn-ea"/>
                          <a:cs typeface="+mn-cs"/>
                        </a:rPr>
                        <a:t>David Mosqueda</a:t>
                      </a:r>
                    </a:p>
                  </a:txBody>
                  <a:tcPr marL="62284" marR="62284" marT="31135" marB="31135">
                    <a:lnL w="11582">
                      <a:solidFill>
                        <a:srgbClr val="FFFFFF"/>
                      </a:solidFill>
                    </a:lnL>
                    <a:lnR w="11582">
                      <a:solidFill>
                        <a:srgbClr val="FFFFFF"/>
                      </a:solidFill>
                    </a:lnR>
                    <a:lnT w="11582">
                      <a:solidFill>
                        <a:srgbClr val="FFFFFF"/>
                      </a:solidFill>
                    </a:lnT>
                    <a:lnB w="11582">
                      <a:solidFill>
                        <a:srgbClr val="FFFFFF"/>
                      </a:solidFill>
                    </a:lnB>
                    <a:solidFill>
                      <a:srgbClr val="CFD5EA"/>
                    </a:solidFill>
                  </a:tcPr>
                </a:tc>
                <a:tc>
                  <a:txBody>
                    <a:bodyPr/>
                    <a:lstStyle/>
                    <a:p>
                      <a:pPr lvl="0">
                        <a:buNone/>
                      </a:pPr>
                      <a:r>
                        <a:rPr lang="en-US" sz="1000" kern="1200">
                          <a:solidFill>
                            <a:schemeClr val="dk1"/>
                          </a:solidFill>
                          <a:latin typeface="+mn-lt"/>
                          <a:ea typeface="+mn-ea"/>
                          <a:cs typeface="+mn-cs"/>
                        </a:rPr>
                        <a:t>Central Office</a:t>
                      </a:r>
                    </a:p>
                  </a:txBody>
                  <a:tcPr marL="62284" marR="62284" marT="31135" marB="31135">
                    <a:lnL w="11582">
                      <a:solidFill>
                        <a:srgbClr val="FFFFFF"/>
                      </a:solidFill>
                    </a:lnL>
                    <a:lnR w="11582">
                      <a:solidFill>
                        <a:srgbClr val="FFFFFF"/>
                      </a:solidFill>
                    </a:lnR>
                    <a:lnT w="11582">
                      <a:solidFill>
                        <a:srgbClr val="FFFFFF"/>
                      </a:solidFill>
                    </a:lnT>
                    <a:lnB w="11582">
                      <a:solidFill>
                        <a:srgbClr val="FFFFFF"/>
                      </a:solidFill>
                    </a:lnB>
                    <a:solidFill>
                      <a:srgbClr val="CFD5EA"/>
                    </a:solidFill>
                  </a:tcPr>
                </a:tc>
                <a:tc>
                  <a:txBody>
                    <a:bodyPr/>
                    <a:lstStyle/>
                    <a:p>
                      <a:pPr lvl="0">
                        <a:buNone/>
                      </a:pPr>
                      <a:r>
                        <a:rPr lang="en-US" sz="1000" kern="1200">
                          <a:solidFill>
                            <a:schemeClr val="dk1"/>
                          </a:solidFill>
                          <a:latin typeface="+mn-lt"/>
                          <a:ea typeface="+mn-ea"/>
                          <a:cs typeface="+mn-cs"/>
                        </a:rPr>
                        <a:t>Director for Benefits/Safety &amp; Risk</a:t>
                      </a:r>
                    </a:p>
                  </a:txBody>
                  <a:tcPr marL="62284" marR="62284" marT="31135" marB="31135">
                    <a:lnL w="11582">
                      <a:solidFill>
                        <a:srgbClr val="FFFFFF"/>
                      </a:solidFill>
                    </a:lnL>
                    <a:lnR w="11582">
                      <a:solidFill>
                        <a:srgbClr val="FFFFFF"/>
                      </a:solidFill>
                    </a:lnR>
                    <a:lnT w="11582">
                      <a:solidFill>
                        <a:srgbClr val="FFFFFF"/>
                      </a:solidFill>
                    </a:lnT>
                    <a:lnB w="11582">
                      <a:solidFill>
                        <a:srgbClr val="FFFFFF"/>
                      </a:solidFill>
                    </a:lnB>
                    <a:solidFill>
                      <a:srgbClr val="CFD5EA"/>
                    </a:solidFill>
                  </a:tcPr>
                </a:tc>
                <a:extLst>
                  <a:ext uri="{0D108BD9-81ED-4DB2-BD59-A6C34878D82A}">
                    <a16:rowId xmlns:a16="http://schemas.microsoft.com/office/drawing/2014/main" val="3762901"/>
                  </a:ext>
                </a:extLst>
              </a:tr>
              <a:tr h="229642">
                <a:tc>
                  <a:txBody>
                    <a:bodyPr/>
                    <a:lstStyle/>
                    <a:p>
                      <a:pPr lvl="0">
                        <a:buNone/>
                      </a:pPr>
                      <a:r>
                        <a:rPr lang="en-US" sz="1000" kern="1200">
                          <a:solidFill>
                            <a:schemeClr val="dk1"/>
                          </a:solidFill>
                          <a:latin typeface="+mn-lt"/>
                          <a:ea typeface="+mn-ea"/>
                          <a:cs typeface="+mn-cs"/>
                        </a:rPr>
                        <a:t>Ofelia Alvarez</a:t>
                      </a:r>
                    </a:p>
                  </a:txBody>
                  <a:tcPr marL="62284" marR="62284" marT="31136" marB="31136">
                    <a:lnL w="11582">
                      <a:solidFill>
                        <a:srgbClr val="FFFFFF"/>
                      </a:solidFill>
                    </a:lnL>
                    <a:lnR w="11582">
                      <a:solidFill>
                        <a:srgbClr val="FFFFFF"/>
                      </a:solidFill>
                    </a:lnR>
                    <a:lnT w="11582" cap="flat" cmpd="sng" algn="ctr">
                      <a:solidFill>
                        <a:srgbClr val="FFFFFF"/>
                      </a:solidFill>
                      <a:prstDash val="solid"/>
                      <a:round/>
                      <a:headEnd type="none" w="med" len="med"/>
                      <a:tailEnd type="none" w="med" len="med"/>
                    </a:lnT>
                    <a:lnB w="11582">
                      <a:solidFill>
                        <a:srgbClr val="FFFFFF"/>
                      </a:solidFill>
                    </a:lnB>
                    <a:solidFill>
                      <a:srgbClr val="E9EBF5"/>
                    </a:solidFill>
                  </a:tcPr>
                </a:tc>
                <a:tc>
                  <a:txBody>
                    <a:bodyPr/>
                    <a:lstStyle/>
                    <a:p>
                      <a:pPr lvl="0">
                        <a:buNone/>
                      </a:pPr>
                      <a:r>
                        <a:rPr lang="en-US" sz="1000" kern="1200">
                          <a:solidFill>
                            <a:schemeClr val="dk1"/>
                          </a:solidFill>
                          <a:latin typeface="+mn-lt"/>
                          <a:ea typeface="+mn-ea"/>
                          <a:cs typeface="+mn-cs"/>
                        </a:rPr>
                        <a:t>Learning &amp; Dev. Center</a:t>
                      </a:r>
                    </a:p>
                  </a:txBody>
                  <a:tcPr marL="62284" marR="62284" marT="31136" marB="31136">
                    <a:lnL w="11582">
                      <a:solidFill>
                        <a:srgbClr val="FFFFFF"/>
                      </a:solidFill>
                    </a:lnL>
                    <a:lnR w="11582">
                      <a:solidFill>
                        <a:srgbClr val="FFFFFF"/>
                      </a:solidFill>
                    </a:lnR>
                    <a:lnT w="11582" cap="flat" cmpd="sng" algn="ctr">
                      <a:solidFill>
                        <a:srgbClr val="FFFFFF"/>
                      </a:solidFill>
                      <a:prstDash val="solid"/>
                      <a:round/>
                      <a:headEnd type="none" w="med" len="med"/>
                      <a:tailEnd type="none" w="med" len="med"/>
                    </a:lnT>
                    <a:lnB w="11582">
                      <a:solidFill>
                        <a:srgbClr val="FFFFFF"/>
                      </a:solidFill>
                    </a:lnB>
                    <a:solidFill>
                      <a:srgbClr val="E9EBF5"/>
                    </a:solidFill>
                  </a:tcPr>
                </a:tc>
                <a:tc>
                  <a:txBody>
                    <a:bodyPr/>
                    <a:lstStyle/>
                    <a:p>
                      <a:pPr lvl="0">
                        <a:buNone/>
                      </a:pPr>
                      <a:r>
                        <a:rPr lang="en-US" sz="1000" kern="1200">
                          <a:solidFill>
                            <a:schemeClr val="dk1"/>
                          </a:solidFill>
                          <a:latin typeface="+mn-lt"/>
                          <a:ea typeface="+mn-ea"/>
                          <a:cs typeface="+mn-cs"/>
                        </a:rPr>
                        <a:t>Director for Testing/Evaluation</a:t>
                      </a:r>
                    </a:p>
                  </a:txBody>
                  <a:tcPr marL="62284" marR="62284" marT="31136" marB="31136">
                    <a:lnL w="11582">
                      <a:solidFill>
                        <a:srgbClr val="FFFFFF"/>
                      </a:solidFill>
                    </a:lnL>
                    <a:lnR w="11582">
                      <a:solidFill>
                        <a:srgbClr val="FFFFFF"/>
                      </a:solidFill>
                    </a:lnR>
                    <a:lnT w="11582" cap="flat" cmpd="sng" algn="ctr">
                      <a:solidFill>
                        <a:srgbClr val="FFFFFF"/>
                      </a:solidFill>
                      <a:prstDash val="solid"/>
                      <a:round/>
                      <a:headEnd type="none" w="med" len="med"/>
                      <a:tailEnd type="none" w="med" len="med"/>
                    </a:lnT>
                    <a:lnB w="11582">
                      <a:solidFill>
                        <a:srgbClr val="FFFFFF"/>
                      </a:solidFill>
                    </a:lnB>
                    <a:solidFill>
                      <a:srgbClr val="E9EBF5"/>
                    </a:solidFill>
                  </a:tcPr>
                </a:tc>
                <a:extLst>
                  <a:ext uri="{0D108BD9-81ED-4DB2-BD59-A6C34878D82A}">
                    <a16:rowId xmlns:a16="http://schemas.microsoft.com/office/drawing/2014/main" val="964883130"/>
                  </a:ext>
                </a:extLst>
              </a:tr>
              <a:tr h="255172">
                <a:tc>
                  <a:txBody>
                    <a:bodyPr/>
                    <a:lstStyle/>
                    <a:p>
                      <a:r>
                        <a:rPr lang="en-US" sz="1000"/>
                        <a:t>Dr. Melanie Ballardo</a:t>
                      </a:r>
                    </a:p>
                  </a:txBody>
                  <a:tcPr marL="53985" marR="53985" marT="26992" marB="26992">
                    <a:lnT w="11582" cap="flat" cmpd="sng" algn="ctr">
                      <a:solidFill>
                        <a:srgbClr val="FFFFFF"/>
                      </a:solidFill>
                      <a:prstDash val="solid"/>
                      <a:round/>
                      <a:headEnd type="none" w="med" len="med"/>
                      <a:tailEnd type="none" w="med" len="med"/>
                    </a:lnT>
                  </a:tcPr>
                </a:tc>
                <a:tc>
                  <a:txBody>
                    <a:bodyPr/>
                    <a:lstStyle/>
                    <a:p>
                      <a:r>
                        <a:rPr lang="en-US" sz="1000"/>
                        <a:t>Central Office</a:t>
                      </a:r>
                    </a:p>
                  </a:txBody>
                  <a:tcPr marL="53985" marR="53985" marT="26992" marB="26992">
                    <a:lnT w="11582" cap="flat" cmpd="sng" algn="ctr">
                      <a:solidFill>
                        <a:srgbClr val="FFFFFF"/>
                      </a:solidFill>
                      <a:prstDash val="solid"/>
                      <a:round/>
                      <a:headEnd type="none" w="med" len="med"/>
                      <a:tailEnd type="none" w="med" len="med"/>
                    </a:lnT>
                  </a:tcPr>
                </a:tc>
                <a:tc>
                  <a:txBody>
                    <a:bodyPr/>
                    <a:lstStyle/>
                    <a:p>
                      <a:r>
                        <a:rPr lang="en-US" sz="1000"/>
                        <a:t>SEL Supervisor</a:t>
                      </a:r>
                    </a:p>
                  </a:txBody>
                  <a:tcPr marL="53985" marR="53985" marT="26992" marB="26992">
                    <a:lnT w="11582"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3526488951"/>
                  </a:ext>
                </a:extLst>
              </a:tr>
              <a:tr h="189016">
                <a:tc>
                  <a:txBody>
                    <a:bodyPr/>
                    <a:lstStyle/>
                    <a:p>
                      <a:r>
                        <a:rPr lang="en-US" sz="1000"/>
                        <a:t>Nelda Calderon</a:t>
                      </a:r>
                    </a:p>
                  </a:txBody>
                  <a:tcPr marL="53985" marR="53985" marT="26992" marB="26992">
                    <a:solidFill>
                      <a:srgbClr val="E9EBF5"/>
                    </a:solidFill>
                  </a:tcPr>
                </a:tc>
                <a:tc>
                  <a:txBody>
                    <a:bodyPr/>
                    <a:lstStyle/>
                    <a:p>
                      <a:r>
                        <a:rPr lang="en-US" sz="1000"/>
                        <a:t>W.A. Todd Middle School</a:t>
                      </a:r>
                    </a:p>
                  </a:txBody>
                  <a:tcPr marL="53985" marR="53985" marT="26992" marB="26992"/>
                </a:tc>
                <a:tc>
                  <a:txBody>
                    <a:bodyPr/>
                    <a:lstStyle/>
                    <a:p>
                      <a:r>
                        <a:rPr lang="en-US" sz="1000"/>
                        <a:t>Principal</a:t>
                      </a:r>
                    </a:p>
                  </a:txBody>
                  <a:tcPr marL="53985" marR="53985" marT="26992" marB="26992">
                    <a:solidFill>
                      <a:srgbClr val="E9EBF5"/>
                    </a:solidFill>
                  </a:tcPr>
                </a:tc>
                <a:extLst>
                  <a:ext uri="{0D108BD9-81ED-4DB2-BD59-A6C34878D82A}">
                    <a16:rowId xmlns:a16="http://schemas.microsoft.com/office/drawing/2014/main" val="2571320523"/>
                  </a:ext>
                </a:extLst>
              </a:tr>
              <a:tr h="189016">
                <a:tc>
                  <a:txBody>
                    <a:bodyPr/>
                    <a:lstStyle/>
                    <a:p>
                      <a:pPr lvl="0">
                        <a:buNone/>
                      </a:pPr>
                      <a:r>
                        <a:rPr lang="en-US" sz="1000"/>
                        <a:t>Janie Alaniz</a:t>
                      </a:r>
                    </a:p>
                  </a:txBody>
                  <a:tcPr marL="53985" marR="53985" marT="26992" marB="26992"/>
                </a:tc>
                <a:tc>
                  <a:txBody>
                    <a:bodyPr/>
                    <a:lstStyle/>
                    <a:p>
                      <a:pPr lvl="0">
                        <a:buNone/>
                      </a:pPr>
                      <a:r>
                        <a:rPr lang="en-US" sz="1000"/>
                        <a:t>E. Salazar Elementary</a:t>
                      </a:r>
                    </a:p>
                  </a:txBody>
                  <a:tcPr marL="53985" marR="53985" marT="26992" marB="26992"/>
                </a:tc>
                <a:tc>
                  <a:txBody>
                    <a:bodyPr/>
                    <a:lstStyle/>
                    <a:p>
                      <a:pPr lvl="0">
                        <a:buNone/>
                      </a:pPr>
                      <a:r>
                        <a:rPr lang="en-US" sz="1000"/>
                        <a:t>Principal</a:t>
                      </a:r>
                    </a:p>
                  </a:txBody>
                  <a:tcPr marL="53985" marR="53985" marT="26992" marB="26992"/>
                </a:tc>
                <a:extLst>
                  <a:ext uri="{0D108BD9-81ED-4DB2-BD59-A6C34878D82A}">
                    <a16:rowId xmlns:a16="http://schemas.microsoft.com/office/drawing/2014/main" val="2248491362"/>
                  </a:ext>
                </a:extLst>
              </a:tr>
              <a:tr h="255172">
                <a:tc>
                  <a:txBody>
                    <a:bodyPr/>
                    <a:lstStyle/>
                    <a:p>
                      <a:pPr lvl="0">
                        <a:buNone/>
                      </a:pPr>
                      <a:r>
                        <a:rPr lang="en-US" sz="1000"/>
                        <a:t>Mary Lou Rodriguez</a:t>
                      </a:r>
                    </a:p>
                  </a:txBody>
                  <a:tcPr marL="53984" marR="53984" marT="26991" marB="26991"/>
                </a:tc>
                <a:tc>
                  <a:txBody>
                    <a:bodyPr/>
                    <a:lstStyle/>
                    <a:p>
                      <a:pPr lvl="0">
                        <a:buNone/>
                      </a:pPr>
                      <a:r>
                        <a:rPr lang="en-US" sz="1000"/>
                        <a:t>A.P. Solis Middle School</a:t>
                      </a:r>
                    </a:p>
                  </a:txBody>
                  <a:tcPr marL="53984" marR="53984" marT="26991" marB="26991"/>
                </a:tc>
                <a:tc>
                  <a:txBody>
                    <a:bodyPr/>
                    <a:lstStyle/>
                    <a:p>
                      <a:pPr lvl="0">
                        <a:buNone/>
                      </a:pPr>
                      <a:r>
                        <a:rPr lang="en-US" sz="1000"/>
                        <a:t>Principal</a:t>
                      </a:r>
                    </a:p>
                  </a:txBody>
                  <a:tcPr marL="53984" marR="53984" marT="26991" marB="26991"/>
                </a:tc>
                <a:extLst>
                  <a:ext uri="{0D108BD9-81ED-4DB2-BD59-A6C34878D82A}">
                    <a16:rowId xmlns:a16="http://schemas.microsoft.com/office/drawing/2014/main" val="2188091600"/>
                  </a:ext>
                </a:extLst>
              </a:tr>
              <a:tr h="189016">
                <a:tc>
                  <a:txBody>
                    <a:bodyPr/>
                    <a:lstStyle/>
                    <a:p>
                      <a:pPr lvl="0">
                        <a:buNone/>
                      </a:pPr>
                      <a:r>
                        <a:rPr lang="en-US" sz="1000" b="0" i="0" u="none" strike="noStrike" noProof="0">
                          <a:solidFill>
                            <a:srgbClr val="000000"/>
                          </a:solidFill>
                          <a:latin typeface="Calibri"/>
                        </a:rPr>
                        <a:t>Alfonso </a:t>
                      </a:r>
                      <a:r>
                        <a:rPr lang="en-US" sz="1000" b="0" i="0" u="none" strike="noStrike" noProof="0" err="1">
                          <a:solidFill>
                            <a:srgbClr val="000000"/>
                          </a:solidFill>
                          <a:latin typeface="Calibri"/>
                        </a:rPr>
                        <a:t>Sayavedra</a:t>
                      </a:r>
                    </a:p>
                  </a:txBody>
                  <a:tcPr marL="53984" marR="53984" marT="26990" marB="26990"/>
                </a:tc>
                <a:tc>
                  <a:txBody>
                    <a:bodyPr/>
                    <a:lstStyle/>
                    <a:p>
                      <a:pPr lvl="0">
                        <a:buNone/>
                      </a:pPr>
                      <a:r>
                        <a:rPr lang="en-US" sz="1000" b="0" i="0" u="none" strike="noStrike" noProof="0">
                          <a:solidFill>
                            <a:srgbClr val="000000"/>
                          </a:solidFill>
                          <a:latin typeface="Calibri"/>
                        </a:rPr>
                        <a:t>A.M. Ochoa Elementary</a:t>
                      </a:r>
                    </a:p>
                  </a:txBody>
                  <a:tcPr marL="53984" marR="53984" marT="26990" marB="26990"/>
                </a:tc>
                <a:tc>
                  <a:txBody>
                    <a:bodyPr/>
                    <a:lstStyle/>
                    <a:p>
                      <a:pPr lvl="0">
                        <a:buNone/>
                      </a:pPr>
                      <a:r>
                        <a:rPr lang="en-US" sz="1000" b="0" i="0" u="none" strike="noStrike" noProof="0">
                          <a:solidFill>
                            <a:srgbClr val="000000"/>
                          </a:solidFill>
                          <a:latin typeface="Calibri"/>
                        </a:rPr>
                        <a:t>Principal</a:t>
                      </a:r>
                    </a:p>
                  </a:txBody>
                  <a:tcPr marL="53984" marR="53984" marT="26990" marB="26990"/>
                </a:tc>
                <a:extLst>
                  <a:ext uri="{0D108BD9-81ED-4DB2-BD59-A6C34878D82A}">
                    <a16:rowId xmlns:a16="http://schemas.microsoft.com/office/drawing/2014/main" val="1219012109"/>
                  </a:ext>
                </a:extLst>
              </a:tr>
              <a:tr h="219205">
                <a:tc>
                  <a:txBody>
                    <a:bodyPr/>
                    <a:lstStyle/>
                    <a:p>
                      <a:pPr lvl="0">
                        <a:buNone/>
                      </a:pPr>
                      <a:r>
                        <a:rPr lang="en-US" sz="1000" b="0" i="0" u="none" strike="noStrike" noProof="0">
                          <a:solidFill>
                            <a:srgbClr val="000000"/>
                          </a:solidFill>
                          <a:latin typeface="Calibri"/>
                        </a:rPr>
                        <a:t>Karen Nieto</a:t>
                      </a:r>
                    </a:p>
                  </a:txBody>
                  <a:tcPr marL="53984" marR="53984" marT="26990" marB="26990"/>
                </a:tc>
                <a:tc>
                  <a:txBody>
                    <a:bodyPr/>
                    <a:lstStyle/>
                    <a:p>
                      <a:pPr lvl="0">
                        <a:buNone/>
                      </a:pPr>
                      <a:r>
                        <a:rPr lang="en-US" sz="1000" b="0" i="0" u="none" strike="noStrike" noProof="0">
                          <a:solidFill>
                            <a:srgbClr val="000000"/>
                          </a:solidFill>
                          <a:latin typeface="Calibri"/>
                        </a:rPr>
                        <a:t>J.P. </a:t>
                      </a:r>
                      <a:r>
                        <a:rPr lang="en-US" sz="1000" b="0" i="0" u="none" strike="noStrike" noProof="0" err="1">
                          <a:solidFill>
                            <a:srgbClr val="000000"/>
                          </a:solidFill>
                          <a:latin typeface="Calibri"/>
                        </a:rPr>
                        <a:t>LeNoir</a:t>
                      </a:r>
                      <a:r>
                        <a:rPr lang="en-US" sz="1000" b="0" i="0" u="none" strike="noStrike" noProof="0">
                          <a:solidFill>
                            <a:srgbClr val="000000"/>
                          </a:solidFill>
                          <a:latin typeface="Calibri"/>
                        </a:rPr>
                        <a:t> Elementary</a:t>
                      </a:r>
                    </a:p>
                  </a:txBody>
                  <a:tcPr marL="53984" marR="53984" marT="26990" marB="26990"/>
                </a:tc>
                <a:tc>
                  <a:txBody>
                    <a:bodyPr/>
                    <a:lstStyle/>
                    <a:p>
                      <a:pPr lvl="0">
                        <a:buNone/>
                      </a:pPr>
                      <a:r>
                        <a:rPr lang="en-US" sz="1000" b="0" i="0" u="none" strike="noStrike" noProof="0">
                          <a:solidFill>
                            <a:srgbClr val="000000"/>
                          </a:solidFill>
                          <a:latin typeface="Calibri"/>
                        </a:rPr>
                        <a:t>Principal</a:t>
                      </a:r>
                      <a:endParaRPr lang="en-US" sz="1000" b="0" i="0" u="none" strike="noStrike" baseline="0" noProof="0">
                        <a:solidFill>
                          <a:srgbClr val="000000"/>
                        </a:solidFill>
                        <a:latin typeface="Calibri"/>
                      </a:endParaRPr>
                    </a:p>
                  </a:txBody>
                  <a:tcPr marL="53984" marR="53984" marT="26990" marB="26990"/>
                </a:tc>
                <a:extLst>
                  <a:ext uri="{0D108BD9-81ED-4DB2-BD59-A6C34878D82A}">
                    <a16:rowId xmlns:a16="http://schemas.microsoft.com/office/drawing/2014/main" val="3960379287"/>
                  </a:ext>
                </a:extLst>
              </a:tr>
              <a:tr h="219204">
                <a:tc>
                  <a:txBody>
                    <a:bodyPr/>
                    <a:lstStyle/>
                    <a:p>
                      <a:pPr lvl="0">
                        <a:buNone/>
                      </a:pPr>
                      <a:r>
                        <a:rPr lang="en-US" sz="1000" b="0" i="0" u="none" strike="noStrike" noProof="0">
                          <a:solidFill>
                            <a:srgbClr val="000000"/>
                          </a:solidFill>
                          <a:latin typeface="Calibri"/>
                        </a:rPr>
                        <a:t>Maria Hinojosa</a:t>
                      </a:r>
                    </a:p>
                  </a:txBody>
                  <a:tcPr marL="53984" marR="53984" marT="26990" marB="26990"/>
                </a:tc>
                <a:tc>
                  <a:txBody>
                    <a:bodyPr/>
                    <a:lstStyle/>
                    <a:p>
                      <a:pPr lvl="0">
                        <a:buNone/>
                      </a:pPr>
                      <a:r>
                        <a:rPr lang="en-US" sz="1000" b="0" i="0" u="none" strike="noStrike" noProof="0">
                          <a:solidFill>
                            <a:srgbClr val="000000"/>
                          </a:solidFill>
                          <a:latin typeface="Calibri"/>
                        </a:rPr>
                        <a:t>Capt. D. Salinas II Elementary</a:t>
                      </a:r>
                    </a:p>
                  </a:txBody>
                  <a:tcPr marL="53984" marR="53984" marT="26990" marB="26990"/>
                </a:tc>
                <a:tc>
                  <a:txBody>
                    <a:bodyPr/>
                    <a:lstStyle/>
                    <a:p>
                      <a:pPr lvl="0">
                        <a:buNone/>
                      </a:pPr>
                      <a:r>
                        <a:rPr lang="en-US" sz="1000" b="0" i="0" u="none" strike="noStrike" noProof="0">
                          <a:solidFill>
                            <a:srgbClr val="000000"/>
                          </a:solidFill>
                          <a:latin typeface="Calibri"/>
                        </a:rPr>
                        <a:t>Principal</a:t>
                      </a:r>
                    </a:p>
                  </a:txBody>
                  <a:tcPr marL="53984" marR="53984" marT="26990" marB="26990"/>
                </a:tc>
                <a:extLst>
                  <a:ext uri="{0D108BD9-81ED-4DB2-BD59-A6C34878D82A}">
                    <a16:rowId xmlns:a16="http://schemas.microsoft.com/office/drawing/2014/main" val="1870884906"/>
                  </a:ext>
                </a:extLst>
              </a:tr>
              <a:tr h="219205">
                <a:tc>
                  <a:txBody>
                    <a:bodyPr/>
                    <a:lstStyle/>
                    <a:p>
                      <a:pPr lvl="0">
                        <a:buNone/>
                      </a:pPr>
                      <a:r>
                        <a:rPr lang="en-US" sz="1000"/>
                        <a:t>Leslie Castro</a:t>
                      </a:r>
                    </a:p>
                  </a:txBody>
                  <a:tcPr marL="53985" marR="53985" marT="26992" marB="26992"/>
                </a:tc>
                <a:tc>
                  <a:txBody>
                    <a:bodyPr/>
                    <a:lstStyle/>
                    <a:p>
                      <a:pPr lvl="0">
                        <a:buNone/>
                      </a:pPr>
                      <a:r>
                        <a:rPr lang="en-US" sz="1000"/>
                        <a:t>Donna North High School</a:t>
                      </a:r>
                    </a:p>
                  </a:txBody>
                  <a:tcPr marL="53985" marR="53985" marT="26992" marB="26992"/>
                </a:tc>
                <a:tc>
                  <a:txBody>
                    <a:bodyPr/>
                    <a:lstStyle/>
                    <a:p>
                      <a:pPr lvl="0">
                        <a:buNone/>
                      </a:pPr>
                      <a:r>
                        <a:rPr lang="en-US" sz="1000"/>
                        <a:t>Assistant Principal</a:t>
                      </a:r>
                      <a:endParaRPr lang="en-US"/>
                    </a:p>
                  </a:txBody>
                  <a:tcPr marL="53985" marR="53985" marT="26992" marB="26992"/>
                </a:tc>
                <a:extLst>
                  <a:ext uri="{0D108BD9-81ED-4DB2-BD59-A6C34878D82A}">
                    <a16:rowId xmlns:a16="http://schemas.microsoft.com/office/drawing/2014/main" val="4285425737"/>
                  </a:ext>
                </a:extLst>
              </a:tr>
              <a:tr h="219204">
                <a:tc>
                  <a:txBody>
                    <a:bodyPr/>
                    <a:lstStyle/>
                    <a:p>
                      <a:pPr lvl="0">
                        <a:buNone/>
                      </a:pPr>
                      <a:r>
                        <a:rPr lang="en-US" sz="1000"/>
                        <a:t>Elsa Guzman</a:t>
                      </a:r>
                    </a:p>
                  </a:txBody>
                  <a:tcPr marL="53984" marR="53984" marT="26991" marB="26991"/>
                </a:tc>
                <a:tc>
                  <a:txBody>
                    <a:bodyPr/>
                    <a:lstStyle/>
                    <a:p>
                      <a:pPr lvl="0">
                        <a:buNone/>
                      </a:pPr>
                      <a:r>
                        <a:rPr lang="en-US" sz="1000"/>
                        <a:t>M.A.P. Munoz Elementary</a:t>
                      </a:r>
                    </a:p>
                  </a:txBody>
                  <a:tcPr marL="53984" marR="53984" marT="26991" marB="26991"/>
                </a:tc>
                <a:tc>
                  <a:txBody>
                    <a:bodyPr/>
                    <a:lstStyle/>
                    <a:p>
                      <a:pPr lvl="0">
                        <a:buNone/>
                      </a:pPr>
                      <a:r>
                        <a:rPr lang="en-US" sz="1000"/>
                        <a:t>Assistant Principal</a:t>
                      </a:r>
                    </a:p>
                  </a:txBody>
                  <a:tcPr marL="53984" marR="53984" marT="26991" marB="26991"/>
                </a:tc>
                <a:extLst>
                  <a:ext uri="{0D108BD9-81ED-4DB2-BD59-A6C34878D82A}">
                    <a16:rowId xmlns:a16="http://schemas.microsoft.com/office/drawing/2014/main" val="3296204365"/>
                  </a:ext>
                </a:extLst>
              </a:tr>
            </a:tbl>
          </a:graphicData>
        </a:graphic>
      </p:graphicFrame>
      <p:graphicFrame>
        <p:nvGraphicFramePr>
          <p:cNvPr id="5" name="Table 4">
            <a:extLst>
              <a:ext uri="{FF2B5EF4-FFF2-40B4-BE49-F238E27FC236}">
                <a16:creationId xmlns:a16="http://schemas.microsoft.com/office/drawing/2014/main" id="{9B4AD656-A92F-2D82-106D-D177D96DD39C}"/>
              </a:ext>
            </a:extLst>
          </p:cNvPr>
          <p:cNvGraphicFramePr>
            <a:graphicFrameLocks noGrp="1"/>
          </p:cNvGraphicFramePr>
          <p:nvPr>
            <p:extLst>
              <p:ext uri="{D42A27DB-BD31-4B8C-83A1-F6EECF244321}">
                <p14:modId xmlns:p14="http://schemas.microsoft.com/office/powerpoint/2010/main" val="369251886"/>
              </p:ext>
            </p:extLst>
          </p:nvPr>
        </p:nvGraphicFramePr>
        <p:xfrm>
          <a:off x="6186303" y="743186"/>
          <a:ext cx="5180345" cy="5888295"/>
        </p:xfrm>
        <a:graphic>
          <a:graphicData uri="http://schemas.openxmlformats.org/drawingml/2006/table">
            <a:tbl>
              <a:tblPr bandRow="1">
                <a:tableStyleId>{5C22544A-7EE6-4342-B048-85BDC9FD1C3A}</a:tableStyleId>
              </a:tblPr>
              <a:tblGrid>
                <a:gridCol w="1540411">
                  <a:extLst>
                    <a:ext uri="{9D8B030D-6E8A-4147-A177-3AD203B41FA5}">
                      <a16:colId xmlns:a16="http://schemas.microsoft.com/office/drawing/2014/main" val="3797761502"/>
                    </a:ext>
                  </a:extLst>
                </a:gridCol>
                <a:gridCol w="1449127">
                  <a:extLst>
                    <a:ext uri="{9D8B030D-6E8A-4147-A177-3AD203B41FA5}">
                      <a16:colId xmlns:a16="http://schemas.microsoft.com/office/drawing/2014/main" val="3164671451"/>
                    </a:ext>
                  </a:extLst>
                </a:gridCol>
                <a:gridCol w="2190807">
                  <a:extLst>
                    <a:ext uri="{9D8B030D-6E8A-4147-A177-3AD203B41FA5}">
                      <a16:colId xmlns:a16="http://schemas.microsoft.com/office/drawing/2014/main" val="1267564272"/>
                    </a:ext>
                  </a:extLst>
                </a:gridCol>
              </a:tblGrid>
              <a:tr h="260335">
                <a:tc>
                  <a:txBody>
                    <a:bodyPr/>
                    <a:lstStyle/>
                    <a:p>
                      <a:pPr fontAlgn="base"/>
                      <a:r>
                        <a:rPr lang="en-US" sz="1200" b="1">
                          <a:solidFill>
                            <a:srgbClr val="FFFFFF"/>
                          </a:solidFill>
                          <a:effectLst/>
                          <a:highlight>
                            <a:srgbClr val="4472C4"/>
                          </a:highlight>
                          <a:latin typeface="Calibri"/>
                        </a:rPr>
                        <a:t>Name</a:t>
                      </a:r>
                      <a:endParaRPr lang="en-US" b="1">
                        <a:solidFill>
                          <a:srgbClr val="FFFFFF"/>
                        </a:solidFill>
                        <a:effectLst/>
                        <a:highlight>
                          <a:srgbClr val="4472C4"/>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34766" cap="flat" cmpd="sng" algn="ctr">
                      <a:solidFill>
                        <a:srgbClr val="FFFFFF"/>
                      </a:solidFill>
                      <a:prstDash val="solid"/>
                      <a:round/>
                      <a:headEnd type="none" w="med" len="med"/>
                      <a:tailEnd type="none" w="med" len="med"/>
                    </a:lnB>
                    <a:solidFill>
                      <a:srgbClr val="4472C4"/>
                    </a:solidFill>
                  </a:tcPr>
                </a:tc>
                <a:tc>
                  <a:txBody>
                    <a:bodyPr/>
                    <a:lstStyle/>
                    <a:p>
                      <a:pPr fontAlgn="base"/>
                      <a:r>
                        <a:rPr lang="en-US" sz="1200" b="1">
                          <a:solidFill>
                            <a:srgbClr val="FFFFFF"/>
                          </a:solidFill>
                          <a:effectLst/>
                          <a:highlight>
                            <a:srgbClr val="4472C4"/>
                          </a:highlight>
                          <a:latin typeface="Calibri"/>
                        </a:rPr>
                        <a:t>Campus</a:t>
                      </a:r>
                      <a:endParaRPr lang="en-US" b="1">
                        <a:solidFill>
                          <a:srgbClr val="FFFFFF"/>
                        </a:solidFill>
                        <a:effectLst/>
                        <a:highlight>
                          <a:srgbClr val="4472C4"/>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34766" cap="flat" cmpd="sng" algn="ctr">
                      <a:solidFill>
                        <a:srgbClr val="FFFFFF"/>
                      </a:solidFill>
                      <a:prstDash val="solid"/>
                      <a:round/>
                      <a:headEnd type="none" w="med" len="med"/>
                      <a:tailEnd type="none" w="med" len="med"/>
                    </a:lnB>
                    <a:solidFill>
                      <a:srgbClr val="4472C4"/>
                    </a:solidFill>
                  </a:tcPr>
                </a:tc>
                <a:tc>
                  <a:txBody>
                    <a:bodyPr/>
                    <a:lstStyle/>
                    <a:p>
                      <a:pPr fontAlgn="base"/>
                      <a:r>
                        <a:rPr lang="en-US" sz="1200" b="1">
                          <a:solidFill>
                            <a:srgbClr val="FFFFFF"/>
                          </a:solidFill>
                          <a:effectLst/>
                          <a:highlight>
                            <a:srgbClr val="4472C4"/>
                          </a:highlight>
                          <a:latin typeface="Calibri"/>
                        </a:rPr>
                        <a:t>Role/Area</a:t>
                      </a:r>
                      <a:endParaRPr lang="en-US" b="1">
                        <a:solidFill>
                          <a:srgbClr val="FFFFFF"/>
                        </a:solidFill>
                        <a:effectLst/>
                        <a:highlight>
                          <a:srgbClr val="4472C4"/>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34766"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850005913"/>
                  </a:ext>
                </a:extLst>
              </a:tr>
              <a:tr h="229095">
                <a:tc>
                  <a:txBody>
                    <a:bodyPr/>
                    <a:lstStyle/>
                    <a:p>
                      <a:pPr lvl="0">
                        <a:buNone/>
                      </a:pPr>
                      <a:r>
                        <a:rPr lang="en-US" sz="1000"/>
                        <a:t>Lee De Hoyos</a:t>
                      </a:r>
                      <a:endParaRPr lang="en-US"/>
                    </a:p>
                  </a:txBody>
                  <a:tcPr marL="53985" marR="53985" marT="26992" marB="26992">
                    <a:lnT w="34766" cap="flat" cmpd="sng" algn="ctr">
                      <a:solidFill>
                        <a:srgbClr val="FFFFFF"/>
                      </a:solidFill>
                      <a:prstDash val="solid"/>
                      <a:round/>
                      <a:headEnd type="none" w="med" len="med"/>
                      <a:tailEnd type="none" w="med" len="med"/>
                    </a:lnT>
                  </a:tcPr>
                </a:tc>
                <a:tc>
                  <a:txBody>
                    <a:bodyPr/>
                    <a:lstStyle/>
                    <a:p>
                      <a:pPr lvl="0">
                        <a:buNone/>
                      </a:pPr>
                      <a:endParaRPr lang="en-US" sz="1000"/>
                    </a:p>
                  </a:txBody>
                  <a:tcPr marL="53985" marR="53985" marT="26992" marB="26992">
                    <a:lnT w="34766" cap="flat" cmpd="sng" algn="ctr">
                      <a:solidFill>
                        <a:srgbClr val="FFFFFF"/>
                      </a:solidFill>
                      <a:prstDash val="solid"/>
                      <a:round/>
                      <a:headEnd type="none" w="med" len="med"/>
                      <a:tailEnd type="none" w="med" len="med"/>
                    </a:lnT>
                  </a:tcPr>
                </a:tc>
                <a:tc>
                  <a:txBody>
                    <a:bodyPr/>
                    <a:lstStyle/>
                    <a:p>
                      <a:pPr lvl="0">
                        <a:buNone/>
                      </a:pPr>
                      <a:r>
                        <a:rPr lang="en-US" sz="1000"/>
                        <a:t>Parent</a:t>
                      </a:r>
                      <a:endParaRPr lang="en-US"/>
                    </a:p>
                  </a:txBody>
                  <a:tcPr marL="53985" marR="53985" marT="26992" marB="26992">
                    <a:lnT w="34766"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42298892"/>
                  </a:ext>
                </a:extLst>
              </a:tr>
              <a:tr h="229095">
                <a:tc>
                  <a:txBody>
                    <a:bodyPr/>
                    <a:lstStyle/>
                    <a:p>
                      <a:pPr lvl="0">
                        <a:buNone/>
                      </a:pPr>
                      <a:r>
                        <a:rPr lang="en-US" sz="1000"/>
                        <a:t>Timo De Leon</a:t>
                      </a:r>
                      <a:endParaRPr lang="en-US"/>
                    </a:p>
                  </a:txBody>
                  <a:tcPr marL="53985" marR="53985" marT="26992" marB="26992"/>
                </a:tc>
                <a:tc>
                  <a:txBody>
                    <a:bodyPr/>
                    <a:lstStyle/>
                    <a:p>
                      <a:pPr lvl="0">
                        <a:buNone/>
                      </a:pPr>
                      <a:endParaRPr lang="en-US" sz="1000"/>
                    </a:p>
                  </a:txBody>
                  <a:tcPr marL="53985" marR="53985" marT="26992" marB="26992"/>
                </a:tc>
                <a:tc>
                  <a:txBody>
                    <a:bodyPr/>
                    <a:lstStyle/>
                    <a:p>
                      <a:pPr lvl="0">
                        <a:buNone/>
                      </a:pPr>
                      <a:r>
                        <a:rPr lang="en-US" sz="1000"/>
                        <a:t>Parent</a:t>
                      </a:r>
                      <a:endParaRPr lang="en-US"/>
                    </a:p>
                  </a:txBody>
                  <a:tcPr marL="53985" marR="53985" marT="26992" marB="26992"/>
                </a:tc>
                <a:extLst>
                  <a:ext uri="{0D108BD9-81ED-4DB2-BD59-A6C34878D82A}">
                    <a16:rowId xmlns:a16="http://schemas.microsoft.com/office/drawing/2014/main" val="3755730766"/>
                  </a:ext>
                </a:extLst>
              </a:tr>
              <a:tr h="229095">
                <a:tc>
                  <a:txBody>
                    <a:bodyPr/>
                    <a:lstStyle/>
                    <a:p>
                      <a:pPr lvl="0">
                        <a:buNone/>
                      </a:pPr>
                      <a:r>
                        <a:rPr lang="en-US" sz="1000"/>
                        <a:t>Michael Guerrero</a:t>
                      </a:r>
                      <a:endParaRPr lang="en-US"/>
                    </a:p>
                  </a:txBody>
                  <a:tcPr marL="53985" marR="53985" marT="26992" marB="26992"/>
                </a:tc>
                <a:tc>
                  <a:txBody>
                    <a:bodyPr/>
                    <a:lstStyle/>
                    <a:p>
                      <a:pPr lvl="0">
                        <a:buNone/>
                      </a:pPr>
                      <a:endParaRPr lang="en-US" sz="1000"/>
                    </a:p>
                  </a:txBody>
                  <a:tcPr marL="53985" marR="53985" marT="26992" marB="26992"/>
                </a:tc>
                <a:tc>
                  <a:txBody>
                    <a:bodyPr/>
                    <a:lstStyle/>
                    <a:p>
                      <a:pPr lvl="0">
                        <a:buNone/>
                      </a:pPr>
                      <a:r>
                        <a:rPr lang="en-US" sz="1000"/>
                        <a:t>Parent</a:t>
                      </a:r>
                      <a:endParaRPr lang="en-US"/>
                    </a:p>
                  </a:txBody>
                  <a:tcPr marL="53985" marR="53985" marT="26992" marB="26992"/>
                </a:tc>
                <a:extLst>
                  <a:ext uri="{0D108BD9-81ED-4DB2-BD59-A6C34878D82A}">
                    <a16:rowId xmlns:a16="http://schemas.microsoft.com/office/drawing/2014/main" val="1817873499"/>
                  </a:ext>
                </a:extLst>
              </a:tr>
              <a:tr h="229095">
                <a:tc>
                  <a:txBody>
                    <a:bodyPr/>
                    <a:lstStyle/>
                    <a:p>
                      <a:pPr lvl="0">
                        <a:buNone/>
                      </a:pPr>
                      <a:r>
                        <a:rPr lang="en-US" sz="1000" b="0" i="0" u="none" strike="noStrike" noProof="0">
                          <a:solidFill>
                            <a:srgbClr val="000000"/>
                          </a:solidFill>
                          <a:latin typeface="Calibri"/>
                        </a:rPr>
                        <a:t>Monica Gonzalez</a:t>
                      </a:r>
                      <a:endParaRPr lang="en-US"/>
                    </a:p>
                  </a:txBody>
                  <a:tcPr marL="53985" marR="53985" marT="26992" marB="26992"/>
                </a:tc>
                <a:tc>
                  <a:txBody>
                    <a:bodyPr/>
                    <a:lstStyle/>
                    <a:p>
                      <a:pPr lvl="0">
                        <a:buNone/>
                      </a:pPr>
                      <a:endParaRPr lang="en-US" sz="1000"/>
                    </a:p>
                  </a:txBody>
                  <a:tcPr marL="53985" marR="53985" marT="26992" marB="26992"/>
                </a:tc>
                <a:tc>
                  <a:txBody>
                    <a:bodyPr/>
                    <a:lstStyle/>
                    <a:p>
                      <a:pPr lvl="0">
                        <a:buNone/>
                      </a:pPr>
                      <a:r>
                        <a:rPr lang="en-US" sz="1000" b="0" i="0" u="none" strike="noStrike" noProof="0">
                          <a:solidFill>
                            <a:srgbClr val="000000"/>
                          </a:solidFill>
                          <a:latin typeface="Calibri"/>
                        </a:rPr>
                        <a:t>Parent</a:t>
                      </a:r>
                      <a:endParaRPr lang="en-US"/>
                    </a:p>
                  </a:txBody>
                  <a:tcPr marL="53985" marR="53985" marT="26992" marB="26992"/>
                </a:tc>
                <a:extLst>
                  <a:ext uri="{0D108BD9-81ED-4DB2-BD59-A6C34878D82A}">
                    <a16:rowId xmlns:a16="http://schemas.microsoft.com/office/drawing/2014/main" val="74097449"/>
                  </a:ext>
                </a:extLst>
              </a:tr>
              <a:tr h="229095">
                <a:tc>
                  <a:txBody>
                    <a:bodyPr/>
                    <a:lstStyle/>
                    <a:p>
                      <a:pPr lvl="0">
                        <a:buNone/>
                      </a:pPr>
                      <a:r>
                        <a:rPr lang="en-US" sz="1000" b="0" i="0" u="none" strike="noStrike" noProof="0">
                          <a:solidFill>
                            <a:srgbClr val="000000"/>
                          </a:solidFill>
                          <a:latin typeface="Calibri"/>
                        </a:rPr>
                        <a:t>Elizabeth Ojeda</a:t>
                      </a:r>
                      <a:endParaRPr lang="en-US"/>
                    </a:p>
                  </a:txBody>
                  <a:tcPr marL="53984" marR="53984" marT="26991" marB="26991"/>
                </a:tc>
                <a:tc>
                  <a:txBody>
                    <a:bodyPr/>
                    <a:lstStyle/>
                    <a:p>
                      <a:pPr lvl="0">
                        <a:buNone/>
                      </a:pPr>
                      <a:endParaRPr lang="en-US" sz="1000"/>
                    </a:p>
                  </a:txBody>
                  <a:tcPr marL="53984" marR="53984" marT="26991" marB="26991"/>
                </a:tc>
                <a:tc>
                  <a:txBody>
                    <a:bodyPr/>
                    <a:lstStyle/>
                    <a:p>
                      <a:pPr lvl="0">
                        <a:buNone/>
                      </a:pPr>
                      <a:r>
                        <a:rPr lang="en-US" sz="1000" b="0" i="0" u="none" strike="noStrike" noProof="0">
                          <a:solidFill>
                            <a:srgbClr val="000000"/>
                          </a:solidFill>
                          <a:latin typeface="Calibri"/>
                        </a:rPr>
                        <a:t>Parent</a:t>
                      </a:r>
                      <a:endParaRPr lang="en-US"/>
                    </a:p>
                  </a:txBody>
                  <a:tcPr marL="53984" marR="53984" marT="26991" marB="26991"/>
                </a:tc>
                <a:extLst>
                  <a:ext uri="{0D108BD9-81ED-4DB2-BD59-A6C34878D82A}">
                    <a16:rowId xmlns:a16="http://schemas.microsoft.com/office/drawing/2014/main" val="4143023194"/>
                  </a:ext>
                </a:extLst>
              </a:tr>
              <a:tr h="229095">
                <a:tc>
                  <a:txBody>
                    <a:bodyPr/>
                    <a:lstStyle/>
                    <a:p>
                      <a:pPr fontAlgn="base"/>
                      <a:r>
                        <a:rPr lang="en-US" sz="1000">
                          <a:effectLst/>
                          <a:highlight>
                            <a:srgbClr val="CFD5EA"/>
                          </a:highlight>
                          <a:latin typeface="Calibri"/>
                        </a:rPr>
                        <a:t>Karla Y. Uvalle</a:t>
                      </a:r>
                      <a:endParaRPr lang="en-US">
                        <a:effectLst/>
                        <a:highlight>
                          <a:srgbClr val="CFD5EA"/>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CFD5EA"/>
                    </a:solidFill>
                  </a:tcPr>
                </a:tc>
                <a:tc>
                  <a:txBody>
                    <a:bodyPr/>
                    <a:lstStyle/>
                    <a:p>
                      <a:pPr fontAlgn="base"/>
                      <a:r>
                        <a:rPr lang="en-US" sz="1000">
                          <a:effectLst/>
                          <a:highlight>
                            <a:srgbClr val="CFD5EA"/>
                          </a:highlight>
                          <a:latin typeface="Calibri"/>
                        </a:rPr>
                        <a:t>Donna High School</a:t>
                      </a:r>
                      <a:endParaRPr lang="en-US">
                        <a:effectLst/>
                        <a:highlight>
                          <a:srgbClr val="CFD5EA"/>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CFD5EA"/>
                    </a:solidFill>
                  </a:tcPr>
                </a:tc>
                <a:tc>
                  <a:txBody>
                    <a:bodyPr/>
                    <a:lstStyle/>
                    <a:p>
                      <a:pPr fontAlgn="base"/>
                      <a:r>
                        <a:rPr lang="en-US" sz="1000">
                          <a:effectLst/>
                          <a:highlight>
                            <a:srgbClr val="CFD5EA"/>
                          </a:highlight>
                          <a:latin typeface="Calibri"/>
                        </a:rPr>
                        <a:t>Dean</a:t>
                      </a:r>
                      <a:endParaRPr lang="en-US">
                        <a:effectLst/>
                        <a:highlight>
                          <a:srgbClr val="CFD5EA"/>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820867904"/>
                  </a:ext>
                </a:extLst>
              </a:tr>
              <a:tr h="229095">
                <a:tc>
                  <a:txBody>
                    <a:bodyPr/>
                    <a:lstStyle/>
                    <a:p>
                      <a:pPr fontAlgn="base"/>
                      <a:r>
                        <a:rPr lang="en-US" sz="1000">
                          <a:effectLst/>
                          <a:highlight>
                            <a:srgbClr val="E9EBF5"/>
                          </a:highlight>
                          <a:latin typeface="Calibri"/>
                        </a:rPr>
                        <a:t>Leo De Leon</a:t>
                      </a:r>
                      <a:endParaRPr lang="en-US">
                        <a:effectLst/>
                        <a:highlight>
                          <a:srgbClr val="E9EBF5"/>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fontAlgn="base"/>
                      <a:r>
                        <a:rPr lang="en-US" sz="1000">
                          <a:effectLst/>
                          <a:highlight>
                            <a:srgbClr val="E9EBF5"/>
                          </a:highlight>
                          <a:latin typeface="Calibri"/>
                        </a:rPr>
                        <a:t>W.A. Todd Middle School</a:t>
                      </a:r>
                      <a:endParaRPr lang="en-US">
                        <a:effectLst/>
                        <a:highlight>
                          <a:srgbClr val="E9EBF5"/>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fontAlgn="base"/>
                      <a:r>
                        <a:rPr lang="en-US" sz="1000">
                          <a:effectLst/>
                          <a:highlight>
                            <a:srgbClr val="E9EBF5"/>
                          </a:highlight>
                          <a:latin typeface="Calibri"/>
                        </a:rPr>
                        <a:t>Student</a:t>
                      </a:r>
                      <a:endParaRPr lang="en-US">
                        <a:effectLst/>
                        <a:highlight>
                          <a:srgbClr val="E9EBF5"/>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624184366"/>
                  </a:ext>
                </a:extLst>
              </a:tr>
              <a:tr h="229095">
                <a:tc>
                  <a:txBody>
                    <a:bodyPr/>
                    <a:lstStyle/>
                    <a:p>
                      <a:pPr fontAlgn="base"/>
                      <a:r>
                        <a:rPr lang="en-US" sz="1000">
                          <a:effectLst/>
                          <a:highlight>
                            <a:srgbClr val="CFD5EA"/>
                          </a:highlight>
                          <a:latin typeface="Calibri"/>
                        </a:rPr>
                        <a:t>Jairo Gonzalez</a:t>
                      </a:r>
                      <a:endParaRPr lang="en-US">
                        <a:effectLst/>
                        <a:highlight>
                          <a:srgbClr val="CFD5EA"/>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tc>
                  <a:txBody>
                    <a:bodyPr/>
                    <a:lstStyle/>
                    <a:p>
                      <a:pPr fontAlgn="base"/>
                      <a:r>
                        <a:rPr lang="en-US" sz="1000">
                          <a:effectLst/>
                          <a:highlight>
                            <a:srgbClr val="CFD5EA"/>
                          </a:highlight>
                          <a:latin typeface="Calibri"/>
                        </a:rPr>
                        <a:t>A.P. Solis Middle School</a:t>
                      </a:r>
                      <a:endParaRPr lang="en-US">
                        <a:effectLst/>
                        <a:highlight>
                          <a:srgbClr val="CFD5EA"/>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tc>
                  <a:txBody>
                    <a:bodyPr/>
                    <a:lstStyle/>
                    <a:p>
                      <a:pPr fontAlgn="base"/>
                      <a:r>
                        <a:rPr lang="en-US" sz="1000">
                          <a:effectLst/>
                          <a:highlight>
                            <a:srgbClr val="CFD5EA"/>
                          </a:highlight>
                          <a:latin typeface="Calibri"/>
                        </a:rPr>
                        <a:t>Student</a:t>
                      </a:r>
                      <a:endParaRPr lang="en-US">
                        <a:effectLst/>
                        <a:highlight>
                          <a:srgbClr val="CFD5EA"/>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194694177"/>
                  </a:ext>
                </a:extLst>
              </a:tr>
              <a:tr h="229095">
                <a:tc>
                  <a:txBody>
                    <a:bodyPr/>
                    <a:lstStyle/>
                    <a:p>
                      <a:pPr lvl="0">
                        <a:buNone/>
                      </a:pPr>
                      <a:r>
                        <a:rPr lang="en-US" sz="1000"/>
                        <a:t>Renee De Hoyos</a:t>
                      </a:r>
                      <a:endParaRPr lang="en-US"/>
                    </a:p>
                  </a:txBody>
                  <a:tcPr marL="53985" marR="53985" marT="26992" marB="26992">
                    <a:lnT w="11582" cap="flat" cmpd="sng" algn="ctr">
                      <a:solidFill>
                        <a:srgbClr val="FFFFFF"/>
                      </a:solidFill>
                      <a:prstDash val="solid"/>
                      <a:round/>
                      <a:headEnd type="none" w="med" len="med"/>
                      <a:tailEnd type="none" w="med" len="med"/>
                    </a:lnT>
                  </a:tcPr>
                </a:tc>
                <a:tc>
                  <a:txBody>
                    <a:bodyPr/>
                    <a:lstStyle/>
                    <a:p>
                      <a:pPr lvl="0">
                        <a:buNone/>
                      </a:pPr>
                      <a:r>
                        <a:rPr lang="en-US" sz="1000"/>
                        <a:t>Donna High School</a:t>
                      </a:r>
                      <a:endParaRPr lang="en-US"/>
                    </a:p>
                  </a:txBody>
                  <a:tcPr marL="53985" marR="53985" marT="26992" marB="26992">
                    <a:lnT w="11582" cap="flat" cmpd="sng" algn="ctr">
                      <a:solidFill>
                        <a:srgbClr val="FFFFFF"/>
                      </a:solidFill>
                      <a:prstDash val="solid"/>
                      <a:round/>
                      <a:headEnd type="none" w="med" len="med"/>
                      <a:tailEnd type="none" w="med" len="med"/>
                    </a:lnT>
                  </a:tcPr>
                </a:tc>
                <a:tc>
                  <a:txBody>
                    <a:bodyPr/>
                    <a:lstStyle/>
                    <a:p>
                      <a:pPr lvl="0">
                        <a:buNone/>
                      </a:pPr>
                      <a:r>
                        <a:rPr lang="en-US" sz="1000"/>
                        <a:t>Student</a:t>
                      </a:r>
                      <a:endParaRPr lang="en-US"/>
                    </a:p>
                  </a:txBody>
                  <a:tcPr marL="53985" marR="53985" marT="26992" marB="26992">
                    <a:lnT w="11582"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6146124"/>
                  </a:ext>
                </a:extLst>
              </a:tr>
              <a:tr h="229095">
                <a:tc>
                  <a:txBody>
                    <a:bodyPr/>
                    <a:lstStyle/>
                    <a:p>
                      <a:pPr lvl="0">
                        <a:buNone/>
                      </a:pPr>
                      <a:r>
                        <a:rPr lang="en-US" sz="1000"/>
                        <a:t>Elias Guerrero</a:t>
                      </a:r>
                      <a:endParaRPr lang="en-US"/>
                    </a:p>
                  </a:txBody>
                  <a:tcPr marL="53985" marR="53985" marT="26992" marB="26992"/>
                </a:tc>
                <a:tc>
                  <a:txBody>
                    <a:bodyPr/>
                    <a:lstStyle/>
                    <a:p>
                      <a:pPr lvl="0">
                        <a:buNone/>
                      </a:pPr>
                      <a:r>
                        <a:rPr lang="en-US" sz="1000"/>
                        <a:t>Donna High School</a:t>
                      </a:r>
                      <a:endParaRPr lang="en-US"/>
                    </a:p>
                  </a:txBody>
                  <a:tcPr marL="53985" marR="53985" marT="26992" marB="26992"/>
                </a:tc>
                <a:tc>
                  <a:txBody>
                    <a:bodyPr/>
                    <a:lstStyle/>
                    <a:p>
                      <a:pPr lvl="0">
                        <a:buNone/>
                      </a:pPr>
                      <a:r>
                        <a:rPr lang="en-US" sz="1000"/>
                        <a:t>Student</a:t>
                      </a:r>
                      <a:endParaRPr lang="en-US"/>
                    </a:p>
                  </a:txBody>
                  <a:tcPr marL="53985" marR="53985" marT="26992" marB="26992"/>
                </a:tc>
                <a:extLst>
                  <a:ext uri="{0D108BD9-81ED-4DB2-BD59-A6C34878D82A}">
                    <a16:rowId xmlns:a16="http://schemas.microsoft.com/office/drawing/2014/main" val="959518057"/>
                  </a:ext>
                </a:extLst>
              </a:tr>
              <a:tr h="229095">
                <a:tc>
                  <a:txBody>
                    <a:bodyPr/>
                    <a:lstStyle/>
                    <a:p>
                      <a:pPr lvl="0">
                        <a:buNone/>
                      </a:pPr>
                      <a:r>
                        <a:rPr lang="en-US" sz="1000"/>
                        <a:t>Frank De Hoyos</a:t>
                      </a:r>
                      <a:endParaRPr lang="en-US"/>
                    </a:p>
                  </a:txBody>
                  <a:tcPr marL="53985" marR="53985" marT="26992" marB="26992"/>
                </a:tc>
                <a:tc>
                  <a:txBody>
                    <a:bodyPr/>
                    <a:lstStyle/>
                    <a:p>
                      <a:pPr lvl="0">
                        <a:buNone/>
                      </a:pPr>
                      <a:r>
                        <a:rPr lang="en-US" sz="1000"/>
                        <a:t>C. </a:t>
                      </a:r>
                      <a:r>
                        <a:rPr lang="en-US" sz="1000" err="1"/>
                        <a:t>Stainke</a:t>
                      </a:r>
                      <a:r>
                        <a:rPr lang="en-US" sz="1000"/>
                        <a:t> Elementary</a:t>
                      </a:r>
                      <a:endParaRPr lang="en-US"/>
                    </a:p>
                  </a:txBody>
                  <a:tcPr marL="53985" marR="53985" marT="26992" marB="26992"/>
                </a:tc>
                <a:tc>
                  <a:txBody>
                    <a:bodyPr/>
                    <a:lstStyle/>
                    <a:p>
                      <a:pPr lvl="0">
                        <a:buNone/>
                      </a:pPr>
                      <a:r>
                        <a:rPr lang="en-US" sz="1000"/>
                        <a:t>PE Coach</a:t>
                      </a:r>
                      <a:endParaRPr lang="en-US"/>
                    </a:p>
                  </a:txBody>
                  <a:tcPr marL="53985" marR="53985" marT="26992" marB="26992"/>
                </a:tc>
                <a:extLst>
                  <a:ext uri="{0D108BD9-81ED-4DB2-BD59-A6C34878D82A}">
                    <a16:rowId xmlns:a16="http://schemas.microsoft.com/office/drawing/2014/main" val="1191668546"/>
                  </a:ext>
                </a:extLst>
              </a:tr>
              <a:tr h="229095">
                <a:tc>
                  <a:txBody>
                    <a:bodyPr/>
                    <a:lstStyle/>
                    <a:p>
                      <a:pPr lvl="0">
                        <a:buNone/>
                      </a:pPr>
                      <a:r>
                        <a:rPr lang="en-US" sz="1000"/>
                        <a:t>Maria De Leon</a:t>
                      </a:r>
                      <a:endParaRPr lang="en-US"/>
                    </a:p>
                  </a:txBody>
                  <a:tcPr marL="53985" marR="53985" marT="26992" marB="26992"/>
                </a:tc>
                <a:tc>
                  <a:txBody>
                    <a:bodyPr/>
                    <a:lstStyle/>
                    <a:p>
                      <a:pPr lvl="0">
                        <a:buNone/>
                      </a:pPr>
                      <a:r>
                        <a:rPr lang="en-US" sz="1000"/>
                        <a:t>B.G. Guzman Elementary</a:t>
                      </a:r>
                      <a:endParaRPr lang="en-US"/>
                    </a:p>
                  </a:txBody>
                  <a:tcPr marL="53985" marR="53985" marT="26992" marB="26992"/>
                </a:tc>
                <a:tc>
                  <a:txBody>
                    <a:bodyPr/>
                    <a:lstStyle/>
                    <a:p>
                      <a:pPr lvl="0">
                        <a:buNone/>
                      </a:pPr>
                      <a:r>
                        <a:rPr lang="en-US" sz="1000"/>
                        <a:t>Teacher</a:t>
                      </a:r>
                      <a:endParaRPr lang="en-US"/>
                    </a:p>
                  </a:txBody>
                  <a:tcPr marL="53985" marR="53985" marT="26992" marB="26992"/>
                </a:tc>
                <a:extLst>
                  <a:ext uri="{0D108BD9-81ED-4DB2-BD59-A6C34878D82A}">
                    <a16:rowId xmlns:a16="http://schemas.microsoft.com/office/drawing/2014/main" val="335560562"/>
                  </a:ext>
                </a:extLst>
              </a:tr>
              <a:tr h="229095">
                <a:tc>
                  <a:txBody>
                    <a:bodyPr/>
                    <a:lstStyle/>
                    <a:p>
                      <a:pPr marL="0" lvl="0" indent="0" algn="l">
                        <a:lnSpc>
                          <a:spcPct val="100000"/>
                        </a:lnSpc>
                        <a:buNone/>
                      </a:pPr>
                      <a:r>
                        <a:rPr lang="en-US" sz="1000" b="0" i="0" u="none" strike="noStrike" baseline="0" noProof="0">
                          <a:solidFill>
                            <a:srgbClr val="000000"/>
                          </a:solidFill>
                          <a:latin typeface="Calibri"/>
                        </a:rPr>
                        <a:t>Isela Cantu</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M.A.P. Munoz Elementary</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Teacher</a:t>
                      </a:r>
                      <a:endParaRPr lang="en-US"/>
                    </a:p>
                  </a:txBody>
                  <a:tcPr marL="53984" marR="53984" marT="26991" marB="26991"/>
                </a:tc>
                <a:extLst>
                  <a:ext uri="{0D108BD9-81ED-4DB2-BD59-A6C34878D82A}">
                    <a16:rowId xmlns:a16="http://schemas.microsoft.com/office/drawing/2014/main" val="3684122152"/>
                  </a:ext>
                </a:extLst>
              </a:tr>
              <a:tr h="229095">
                <a:tc>
                  <a:txBody>
                    <a:bodyPr/>
                    <a:lstStyle/>
                    <a:p>
                      <a:pPr marL="0" lvl="0" indent="0" algn="l">
                        <a:lnSpc>
                          <a:spcPct val="100000"/>
                        </a:lnSpc>
                        <a:buNone/>
                      </a:pPr>
                      <a:r>
                        <a:rPr lang="en-US" sz="1000" b="0" i="0" u="none" strike="noStrike" baseline="0" noProof="0">
                          <a:solidFill>
                            <a:srgbClr val="000000"/>
                          </a:solidFill>
                          <a:latin typeface="Calibri"/>
                        </a:rPr>
                        <a:t>Brenda Santana</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Donna High School</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Teacher</a:t>
                      </a:r>
                      <a:endParaRPr lang="en-US"/>
                    </a:p>
                  </a:txBody>
                  <a:tcPr marL="53984" marR="53984" marT="26991" marB="26991"/>
                </a:tc>
                <a:extLst>
                  <a:ext uri="{0D108BD9-81ED-4DB2-BD59-A6C34878D82A}">
                    <a16:rowId xmlns:a16="http://schemas.microsoft.com/office/drawing/2014/main" val="2965576660"/>
                  </a:ext>
                </a:extLst>
              </a:tr>
              <a:tr h="229095">
                <a:tc>
                  <a:txBody>
                    <a:bodyPr/>
                    <a:lstStyle/>
                    <a:p>
                      <a:pPr marL="0" lvl="0" indent="0" algn="l">
                        <a:lnSpc>
                          <a:spcPct val="100000"/>
                        </a:lnSpc>
                        <a:buNone/>
                      </a:pPr>
                      <a:r>
                        <a:rPr lang="en-US" sz="1000" b="0" i="0" u="none" strike="noStrike" baseline="0" noProof="0">
                          <a:solidFill>
                            <a:srgbClr val="000000"/>
                          </a:solidFill>
                          <a:latin typeface="Calibri"/>
                        </a:rPr>
                        <a:t>Angelica Guerrero</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C. </a:t>
                      </a:r>
                      <a:r>
                        <a:rPr lang="en-US" sz="1000" b="0" i="0" u="none" strike="noStrike" baseline="0" noProof="0" err="1">
                          <a:solidFill>
                            <a:srgbClr val="000000"/>
                          </a:solidFill>
                          <a:latin typeface="Calibri"/>
                        </a:rPr>
                        <a:t>Stainke</a:t>
                      </a:r>
                      <a:r>
                        <a:rPr lang="en-US" sz="1000" b="0" i="0" u="none" strike="noStrike" baseline="0" noProof="0">
                          <a:solidFill>
                            <a:srgbClr val="000000"/>
                          </a:solidFill>
                          <a:latin typeface="Calibri"/>
                        </a:rPr>
                        <a:t> Elementary</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Teacher</a:t>
                      </a:r>
                      <a:endParaRPr lang="en-US"/>
                    </a:p>
                  </a:txBody>
                  <a:tcPr marL="53984" marR="53984" marT="26991" marB="26991"/>
                </a:tc>
                <a:extLst>
                  <a:ext uri="{0D108BD9-81ED-4DB2-BD59-A6C34878D82A}">
                    <a16:rowId xmlns:a16="http://schemas.microsoft.com/office/drawing/2014/main" val="1762387234"/>
                  </a:ext>
                </a:extLst>
              </a:tr>
              <a:tr h="229095">
                <a:tc>
                  <a:txBody>
                    <a:bodyPr/>
                    <a:lstStyle/>
                    <a:p>
                      <a:pPr marL="0" lvl="0" indent="0" algn="l">
                        <a:lnSpc>
                          <a:spcPct val="100000"/>
                        </a:lnSpc>
                        <a:buNone/>
                      </a:pPr>
                      <a:r>
                        <a:rPr lang="en-US" sz="1000" b="0" i="0" u="none" strike="noStrike" baseline="0" noProof="0">
                          <a:solidFill>
                            <a:srgbClr val="000000"/>
                          </a:solidFill>
                          <a:latin typeface="Calibri"/>
                        </a:rPr>
                        <a:t>Brianna Alvarez</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Donna North High School</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Teacher</a:t>
                      </a:r>
                      <a:endParaRPr lang="en-US"/>
                    </a:p>
                  </a:txBody>
                  <a:tcPr marL="53984" marR="53984" marT="26991" marB="26991"/>
                </a:tc>
                <a:extLst>
                  <a:ext uri="{0D108BD9-81ED-4DB2-BD59-A6C34878D82A}">
                    <a16:rowId xmlns:a16="http://schemas.microsoft.com/office/drawing/2014/main" val="1366877292"/>
                  </a:ext>
                </a:extLst>
              </a:tr>
              <a:tr h="229094">
                <a:tc>
                  <a:txBody>
                    <a:bodyPr/>
                    <a:lstStyle/>
                    <a:p>
                      <a:pPr marL="0" lvl="0" indent="0" algn="l">
                        <a:lnSpc>
                          <a:spcPct val="100000"/>
                        </a:lnSpc>
                        <a:buNone/>
                      </a:pPr>
                      <a:r>
                        <a:rPr lang="en-US" sz="1000" b="0" i="0" u="none" strike="noStrike" baseline="0" noProof="0">
                          <a:solidFill>
                            <a:srgbClr val="000000"/>
                          </a:solidFill>
                          <a:latin typeface="Calibri"/>
                        </a:rPr>
                        <a:t>Emma Pagan-</a:t>
                      </a:r>
                      <a:r>
                        <a:rPr lang="en-US" sz="1000" b="0" i="0" u="none" strike="noStrike" baseline="0" noProof="0" err="1">
                          <a:solidFill>
                            <a:srgbClr val="000000"/>
                          </a:solidFill>
                          <a:latin typeface="Calibri"/>
                        </a:rPr>
                        <a:t>Sayavedra</a:t>
                      </a:r>
                    </a:p>
                  </a:txBody>
                  <a:tcPr marL="53984" marR="53984" marT="26990" marB="26990"/>
                </a:tc>
                <a:tc>
                  <a:txBody>
                    <a:bodyPr/>
                    <a:lstStyle/>
                    <a:p>
                      <a:pPr marL="0" lvl="0" indent="0" algn="l">
                        <a:lnSpc>
                          <a:spcPct val="100000"/>
                        </a:lnSpc>
                        <a:buNone/>
                      </a:pPr>
                      <a:r>
                        <a:rPr lang="en-US" sz="1000" b="0" i="0" u="none" strike="noStrike" baseline="0" noProof="0">
                          <a:solidFill>
                            <a:srgbClr val="000000"/>
                          </a:solidFill>
                          <a:latin typeface="Calibri"/>
                        </a:rPr>
                        <a:t>Caceres Elementary</a:t>
                      </a:r>
                    </a:p>
                  </a:txBody>
                  <a:tcPr marL="53984" marR="53984" marT="26990" marB="26990"/>
                </a:tc>
                <a:tc>
                  <a:txBody>
                    <a:bodyPr/>
                    <a:lstStyle/>
                    <a:p>
                      <a:pPr marL="0" lvl="0" indent="0" algn="l">
                        <a:lnSpc>
                          <a:spcPct val="100000"/>
                        </a:lnSpc>
                        <a:buNone/>
                      </a:pPr>
                      <a:r>
                        <a:rPr lang="en-US" sz="1000" b="0" i="0" u="none" strike="noStrike" baseline="0" noProof="0">
                          <a:solidFill>
                            <a:srgbClr val="000000"/>
                          </a:solidFill>
                          <a:latin typeface="Calibri"/>
                        </a:rPr>
                        <a:t>Teacher</a:t>
                      </a:r>
                    </a:p>
                  </a:txBody>
                  <a:tcPr marL="53984" marR="53984" marT="26990" marB="26990"/>
                </a:tc>
                <a:extLst>
                  <a:ext uri="{0D108BD9-81ED-4DB2-BD59-A6C34878D82A}">
                    <a16:rowId xmlns:a16="http://schemas.microsoft.com/office/drawing/2014/main" val="3195373877"/>
                  </a:ext>
                </a:extLst>
              </a:tr>
              <a:tr h="229095">
                <a:tc>
                  <a:txBody>
                    <a:bodyPr/>
                    <a:lstStyle/>
                    <a:p>
                      <a:pPr lvl="0">
                        <a:buNone/>
                      </a:pPr>
                      <a:r>
                        <a:rPr lang="en-US" sz="1000"/>
                        <a:t>Ricardo Moreno</a:t>
                      </a:r>
                      <a:endParaRPr lang="en-US"/>
                    </a:p>
                  </a:txBody>
                  <a:tcPr marL="53985" marR="53985" marT="26992" marB="26992"/>
                </a:tc>
                <a:tc>
                  <a:txBody>
                    <a:bodyPr/>
                    <a:lstStyle/>
                    <a:p>
                      <a:pPr lvl="0">
                        <a:buNone/>
                      </a:pPr>
                      <a:r>
                        <a:rPr lang="en-US" sz="1000" err="1"/>
                        <a:t>LeNoir</a:t>
                      </a:r>
                      <a:r>
                        <a:rPr lang="en-US" sz="1000"/>
                        <a:t> Elementary</a:t>
                      </a:r>
                      <a:endParaRPr lang="en-US"/>
                    </a:p>
                  </a:txBody>
                  <a:tcPr marL="53985" marR="53985" marT="26992" marB="26992"/>
                </a:tc>
                <a:tc>
                  <a:txBody>
                    <a:bodyPr/>
                    <a:lstStyle/>
                    <a:p>
                      <a:pPr lvl="0">
                        <a:buNone/>
                      </a:pPr>
                      <a:r>
                        <a:rPr lang="en-US" sz="1000"/>
                        <a:t>Music Teacher</a:t>
                      </a:r>
                      <a:endParaRPr lang="en-US"/>
                    </a:p>
                  </a:txBody>
                  <a:tcPr marL="53985" marR="53985" marT="26992" marB="26992"/>
                </a:tc>
                <a:extLst>
                  <a:ext uri="{0D108BD9-81ED-4DB2-BD59-A6C34878D82A}">
                    <a16:rowId xmlns:a16="http://schemas.microsoft.com/office/drawing/2014/main" val="1437772942"/>
                  </a:ext>
                </a:extLst>
              </a:tr>
              <a:tr h="229094">
                <a:tc>
                  <a:txBody>
                    <a:bodyPr/>
                    <a:lstStyle/>
                    <a:p>
                      <a:pPr lvl="0">
                        <a:buNone/>
                      </a:pPr>
                      <a:r>
                        <a:rPr lang="en-US" sz="1000"/>
                        <a:t>Anna Michelle Partida</a:t>
                      </a:r>
                    </a:p>
                  </a:txBody>
                  <a:tcPr marL="53984" marR="53984" marT="26991" marB="26991"/>
                </a:tc>
                <a:tc>
                  <a:txBody>
                    <a:bodyPr/>
                    <a:lstStyle/>
                    <a:p>
                      <a:pPr lvl="0">
                        <a:buNone/>
                      </a:pPr>
                      <a:r>
                        <a:rPr lang="en-US" sz="1000"/>
                        <a:t>Donna North High School</a:t>
                      </a:r>
                    </a:p>
                  </a:txBody>
                  <a:tcPr marL="53984" marR="53984" marT="26991" marB="26991"/>
                </a:tc>
                <a:tc>
                  <a:txBody>
                    <a:bodyPr/>
                    <a:lstStyle/>
                    <a:p>
                      <a:pPr lvl="0">
                        <a:buNone/>
                      </a:pPr>
                      <a:r>
                        <a:rPr lang="en-US" sz="1000"/>
                        <a:t>Health Science Teacher</a:t>
                      </a:r>
                    </a:p>
                  </a:txBody>
                  <a:tcPr marL="53984" marR="53984" marT="26991" marB="26991"/>
                </a:tc>
                <a:extLst>
                  <a:ext uri="{0D108BD9-81ED-4DB2-BD59-A6C34878D82A}">
                    <a16:rowId xmlns:a16="http://schemas.microsoft.com/office/drawing/2014/main" val="74270173"/>
                  </a:ext>
                </a:extLst>
              </a:tr>
              <a:tr h="229094">
                <a:tc>
                  <a:txBody>
                    <a:bodyPr/>
                    <a:lstStyle/>
                    <a:p>
                      <a:pPr lvl="0">
                        <a:buNone/>
                      </a:pPr>
                      <a:r>
                        <a:rPr lang="en-US" sz="1000"/>
                        <a:t>Leslie Cardoza</a:t>
                      </a:r>
                    </a:p>
                  </a:txBody>
                  <a:tcPr marL="53984" marR="53984" marT="26990" marB="26990"/>
                </a:tc>
                <a:tc>
                  <a:txBody>
                    <a:bodyPr/>
                    <a:lstStyle/>
                    <a:p>
                      <a:pPr lvl="0">
                        <a:buNone/>
                      </a:pPr>
                      <a:r>
                        <a:rPr lang="en-US" sz="1000"/>
                        <a:t>C. </a:t>
                      </a:r>
                      <a:r>
                        <a:rPr lang="en-US" sz="1000" err="1"/>
                        <a:t>Stainke</a:t>
                      </a:r>
                      <a:r>
                        <a:rPr lang="en-US" sz="1000"/>
                        <a:t> Elementary</a:t>
                      </a:r>
                    </a:p>
                  </a:txBody>
                  <a:tcPr marL="53984" marR="53984" marT="26990" marB="26990"/>
                </a:tc>
                <a:tc>
                  <a:txBody>
                    <a:bodyPr/>
                    <a:lstStyle/>
                    <a:p>
                      <a:pPr lvl="0">
                        <a:buNone/>
                      </a:pPr>
                      <a:r>
                        <a:rPr lang="en-US" sz="1000"/>
                        <a:t>Instructional Aide</a:t>
                      </a:r>
                    </a:p>
                  </a:txBody>
                  <a:tcPr marL="53984" marR="53984" marT="26990" marB="26990"/>
                </a:tc>
                <a:extLst>
                  <a:ext uri="{0D108BD9-81ED-4DB2-BD59-A6C34878D82A}">
                    <a16:rowId xmlns:a16="http://schemas.microsoft.com/office/drawing/2014/main" val="368224373"/>
                  </a:ext>
                </a:extLst>
              </a:tr>
              <a:tr h="229094">
                <a:tc>
                  <a:txBody>
                    <a:bodyPr/>
                    <a:lstStyle/>
                    <a:p>
                      <a:pPr lvl="0">
                        <a:buNone/>
                      </a:pPr>
                      <a:r>
                        <a:rPr lang="en-US" sz="1000"/>
                        <a:t>Sara Zamora</a:t>
                      </a:r>
                    </a:p>
                  </a:txBody>
                  <a:tcPr marL="53984" marR="53984" marT="26990" marB="26990"/>
                </a:tc>
                <a:tc>
                  <a:txBody>
                    <a:bodyPr/>
                    <a:lstStyle/>
                    <a:p>
                      <a:pPr lvl="0">
                        <a:buNone/>
                      </a:pPr>
                      <a:r>
                        <a:rPr lang="en-US" sz="1000"/>
                        <a:t>C. </a:t>
                      </a:r>
                      <a:r>
                        <a:rPr lang="en-US" sz="1000" err="1"/>
                        <a:t>Stainke</a:t>
                      </a:r>
                      <a:r>
                        <a:rPr lang="en-US" sz="1000"/>
                        <a:t> Elementary</a:t>
                      </a:r>
                    </a:p>
                  </a:txBody>
                  <a:tcPr marL="53984" marR="53984" marT="26990" marB="26990"/>
                </a:tc>
                <a:tc>
                  <a:txBody>
                    <a:bodyPr/>
                    <a:lstStyle/>
                    <a:p>
                      <a:pPr lvl="0">
                        <a:buNone/>
                      </a:pPr>
                      <a:r>
                        <a:rPr lang="en-US" sz="1000"/>
                        <a:t>Instructional Aide</a:t>
                      </a:r>
                    </a:p>
                  </a:txBody>
                  <a:tcPr marL="53984" marR="53984" marT="26990" marB="26990"/>
                </a:tc>
                <a:extLst>
                  <a:ext uri="{0D108BD9-81ED-4DB2-BD59-A6C34878D82A}">
                    <a16:rowId xmlns:a16="http://schemas.microsoft.com/office/drawing/2014/main" val="470632500"/>
                  </a:ext>
                </a:extLst>
              </a:tr>
              <a:tr h="229094">
                <a:tc>
                  <a:txBody>
                    <a:bodyPr/>
                    <a:lstStyle/>
                    <a:p>
                      <a:pPr lvl="0">
                        <a:buNone/>
                      </a:pPr>
                      <a:r>
                        <a:rPr lang="en-US" sz="1000"/>
                        <a:t>Gilbert Guerrero</a:t>
                      </a:r>
                    </a:p>
                  </a:txBody>
                  <a:tcPr marL="53984" marR="53984" marT="26990" marB="26990"/>
                </a:tc>
                <a:tc>
                  <a:txBody>
                    <a:bodyPr/>
                    <a:lstStyle/>
                    <a:p>
                      <a:pPr lvl="0">
                        <a:buNone/>
                      </a:pPr>
                      <a:endParaRPr lang="en-US" sz="1000"/>
                    </a:p>
                  </a:txBody>
                  <a:tcPr marL="53984" marR="53984" marT="26990" marB="26990"/>
                </a:tc>
                <a:tc>
                  <a:txBody>
                    <a:bodyPr/>
                    <a:lstStyle/>
                    <a:p>
                      <a:pPr lvl="0">
                        <a:buNone/>
                      </a:pPr>
                      <a:r>
                        <a:rPr lang="en-US" sz="1000"/>
                        <a:t>Community</a:t>
                      </a:r>
                    </a:p>
                  </a:txBody>
                  <a:tcPr marL="53984" marR="53984" marT="26990" marB="26990"/>
                </a:tc>
                <a:extLst>
                  <a:ext uri="{0D108BD9-81ED-4DB2-BD59-A6C34878D82A}">
                    <a16:rowId xmlns:a16="http://schemas.microsoft.com/office/drawing/2014/main" val="3206425805"/>
                  </a:ext>
                </a:extLst>
              </a:tr>
              <a:tr h="229094">
                <a:tc>
                  <a:txBody>
                    <a:bodyPr/>
                    <a:lstStyle/>
                    <a:p>
                      <a:pPr lvl="0">
                        <a:buNone/>
                      </a:pPr>
                      <a:r>
                        <a:rPr lang="en-US" sz="1000"/>
                        <a:t>Sandy Solis</a:t>
                      </a:r>
                    </a:p>
                  </a:txBody>
                  <a:tcPr marL="53984" marR="53984" marT="26990" marB="26990"/>
                </a:tc>
                <a:tc>
                  <a:txBody>
                    <a:bodyPr/>
                    <a:lstStyle/>
                    <a:p>
                      <a:pPr lvl="0">
                        <a:buNone/>
                      </a:pPr>
                      <a:endParaRPr lang="en-US" sz="1000"/>
                    </a:p>
                  </a:txBody>
                  <a:tcPr marL="53984" marR="53984" marT="26990" marB="26990"/>
                </a:tc>
                <a:tc>
                  <a:txBody>
                    <a:bodyPr/>
                    <a:lstStyle/>
                    <a:p>
                      <a:pPr lvl="0">
                        <a:buNone/>
                      </a:pPr>
                      <a:r>
                        <a:rPr lang="en-US" sz="1000"/>
                        <a:t>Community</a:t>
                      </a:r>
                    </a:p>
                  </a:txBody>
                  <a:tcPr marL="53984" marR="53984" marT="26990" marB="26990"/>
                </a:tc>
                <a:extLst>
                  <a:ext uri="{0D108BD9-81ED-4DB2-BD59-A6C34878D82A}">
                    <a16:rowId xmlns:a16="http://schemas.microsoft.com/office/drawing/2014/main" val="3345455007"/>
                  </a:ext>
                </a:extLst>
              </a:tr>
              <a:tr h="229094">
                <a:tc>
                  <a:txBody>
                    <a:bodyPr/>
                    <a:lstStyle/>
                    <a:p>
                      <a:pPr lvl="0">
                        <a:buNone/>
                      </a:pPr>
                      <a:r>
                        <a:rPr lang="en-US" sz="1000"/>
                        <a:t>Erika Lopez</a:t>
                      </a:r>
                    </a:p>
                  </a:txBody>
                  <a:tcPr marL="53984" marR="53984" marT="26990" marB="26990"/>
                </a:tc>
                <a:tc>
                  <a:txBody>
                    <a:bodyPr/>
                    <a:lstStyle/>
                    <a:p>
                      <a:pPr lvl="0">
                        <a:buNone/>
                      </a:pPr>
                      <a:endParaRPr lang="en-US" sz="1000"/>
                    </a:p>
                  </a:txBody>
                  <a:tcPr marL="53984" marR="53984" marT="26990" marB="26990"/>
                </a:tc>
                <a:tc>
                  <a:txBody>
                    <a:bodyPr/>
                    <a:lstStyle/>
                    <a:p>
                      <a:pPr lvl="0">
                        <a:buNone/>
                      </a:pPr>
                      <a:r>
                        <a:rPr lang="en-US" sz="1000"/>
                        <a:t>Community</a:t>
                      </a:r>
                    </a:p>
                  </a:txBody>
                  <a:tcPr marL="53984" marR="53984" marT="26990" marB="26990"/>
                </a:tc>
                <a:extLst>
                  <a:ext uri="{0D108BD9-81ED-4DB2-BD59-A6C34878D82A}">
                    <a16:rowId xmlns:a16="http://schemas.microsoft.com/office/drawing/2014/main" val="3812294351"/>
                  </a:ext>
                </a:extLst>
              </a:tr>
            </a:tbl>
          </a:graphicData>
        </a:graphic>
      </p:graphicFrame>
    </p:spTree>
    <p:extLst>
      <p:ext uri="{BB962C8B-B14F-4D97-AF65-F5344CB8AC3E}">
        <p14:creationId xmlns:p14="http://schemas.microsoft.com/office/powerpoint/2010/main" val="2570645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5A0F5-B362-8B86-983A-38FDE8EAD632}"/>
              </a:ext>
            </a:extLst>
          </p:cNvPr>
          <p:cNvSpPr>
            <a:spLocks noGrp="1"/>
          </p:cNvSpPr>
          <p:nvPr>
            <p:ph type="title"/>
          </p:nvPr>
        </p:nvSpPr>
        <p:spPr>
          <a:xfrm>
            <a:off x="645065" y="1463040"/>
            <a:ext cx="3796306" cy="2690949"/>
          </a:xfrm>
        </p:spPr>
        <p:txBody>
          <a:bodyPr anchor="t">
            <a:normAutofit/>
          </a:bodyPr>
          <a:lstStyle/>
          <a:p>
            <a:r>
              <a:rPr lang="en-US" sz="4000" b="1">
                <a:latin typeface="Cambria"/>
                <a:ea typeface="Cambria"/>
                <a:cs typeface="Calibri Light"/>
              </a:rPr>
              <a:t>Strategies for Promoting Student Safety and Well Being</a:t>
            </a:r>
            <a:endParaRPr lang="en-US" sz="4000" b="1">
              <a:latin typeface="Cambria"/>
              <a:ea typeface="Cambria"/>
            </a:endParaRPr>
          </a:p>
        </p:txBody>
      </p:sp>
      <p:grpSp>
        <p:nvGrpSpPr>
          <p:cNvPr id="16" name="Group 15">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EF0A84-6322-54F8-1A38-A4B31499C41A}"/>
              </a:ext>
            </a:extLst>
          </p:cNvPr>
          <p:cNvSpPr>
            <a:spLocks noGrp="1"/>
          </p:cNvSpPr>
          <p:nvPr>
            <p:ph idx="1"/>
          </p:nvPr>
        </p:nvSpPr>
        <p:spPr>
          <a:xfrm>
            <a:off x="5656218" y="1463039"/>
            <a:ext cx="5542387" cy="4300447"/>
          </a:xfrm>
        </p:spPr>
        <p:txBody>
          <a:bodyPr vert="horz" lIns="91440" tIns="45720" rIns="91440" bIns="45720" rtlCol="0" anchor="t">
            <a:normAutofit/>
          </a:bodyPr>
          <a:lstStyle/>
          <a:p>
            <a:pPr rtl="0"/>
            <a:r>
              <a:rPr lang="en-US" b="0" i="0" u="none" strike="noStrike" baseline="0">
                <a:latin typeface="Calibri"/>
                <a:ea typeface="Segoe UI"/>
                <a:cs typeface="Segoe UI"/>
              </a:rPr>
              <a:t>Mental health programs that provide counseling and support services </a:t>
            </a:r>
            <a:r>
              <a:rPr lang="en-US" b="0" i="0">
                <a:latin typeface="Calibri"/>
                <a:ea typeface="Segoe UI"/>
                <a:cs typeface="Segoe UI"/>
              </a:rPr>
              <a:t>​</a:t>
            </a:r>
          </a:p>
          <a:p>
            <a:pPr marL="228600" lvl="0" indent="-228600" rtl="0">
              <a:buChar char="•"/>
            </a:pPr>
            <a:r>
              <a:rPr lang="en-US" b="0" i="0" u="none" strike="noStrike" baseline="0">
                <a:latin typeface="Calibri"/>
                <a:ea typeface="Arial"/>
                <a:cs typeface="Arial"/>
              </a:rPr>
              <a:t>Safety protocols and emergency response plans </a:t>
            </a:r>
            <a:r>
              <a:rPr lang="en-US" b="0" i="0">
                <a:latin typeface="Calibri"/>
                <a:ea typeface="Arial"/>
                <a:cs typeface="Arial"/>
              </a:rPr>
              <a:t>​</a:t>
            </a:r>
          </a:p>
          <a:p>
            <a:pPr marL="228600" lvl="0" indent="-228600" rtl="0">
              <a:buChar char="•"/>
            </a:pPr>
            <a:r>
              <a:rPr lang="en-US" b="0" i="0" u="none" strike="noStrike" baseline="0">
                <a:latin typeface="Calibri"/>
                <a:ea typeface="Arial"/>
                <a:cs typeface="Arial"/>
              </a:rPr>
              <a:t>Nutritious meal options and wellness programs  </a:t>
            </a:r>
            <a:r>
              <a:rPr lang="en-US" b="0" i="0">
                <a:latin typeface="Calibri"/>
                <a:ea typeface="Arial"/>
                <a:cs typeface="Arial"/>
              </a:rPr>
              <a:t>​</a:t>
            </a:r>
          </a:p>
          <a:p>
            <a:pPr marL="228600" lvl="0" indent="-228600" rtl="0">
              <a:buChar char="•"/>
            </a:pPr>
            <a:r>
              <a:rPr lang="en-US" b="0" i="0" u="none" strike="noStrike" baseline="0">
                <a:latin typeface="Calibri"/>
                <a:ea typeface="Arial"/>
                <a:cs typeface="Arial"/>
              </a:rPr>
              <a:t>Inclusive and anti-bullying initiatives</a:t>
            </a:r>
            <a:endParaRPr lang="en-US">
              <a:cs typeface="Calibri"/>
            </a:endParaRPr>
          </a:p>
        </p:txBody>
      </p:sp>
    </p:spTree>
    <p:extLst>
      <p:ext uri="{BB962C8B-B14F-4D97-AF65-F5344CB8AC3E}">
        <p14:creationId xmlns:p14="http://schemas.microsoft.com/office/powerpoint/2010/main" val="2919309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C9BE0-D517-E2EA-6378-264B71080FBA}"/>
              </a:ext>
            </a:extLst>
          </p:cNvPr>
          <p:cNvSpPr>
            <a:spLocks noGrp="1"/>
          </p:cNvSpPr>
          <p:nvPr>
            <p:ph type="title"/>
          </p:nvPr>
        </p:nvSpPr>
        <p:spPr>
          <a:xfrm>
            <a:off x="1043631" y="809898"/>
            <a:ext cx="10173010" cy="1554480"/>
          </a:xfrm>
        </p:spPr>
        <p:txBody>
          <a:bodyPr anchor="ctr">
            <a:normAutofit/>
          </a:bodyPr>
          <a:lstStyle/>
          <a:p>
            <a:r>
              <a:rPr lang="en-US" sz="4800">
                <a:cs typeface="Calibri Light"/>
              </a:rPr>
              <a:t>Importance of Safe and Healthy School Environments</a:t>
            </a: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A923188-7FB0-654F-B27D-938F9328EE39}"/>
              </a:ext>
            </a:extLst>
          </p:cNvPr>
          <p:cNvGraphicFramePr>
            <a:graphicFrameLocks noGrp="1"/>
          </p:cNvGraphicFramePr>
          <p:nvPr>
            <p:ph idx="1"/>
            <p:extLst>
              <p:ext uri="{D42A27DB-BD31-4B8C-83A1-F6EECF244321}">
                <p14:modId xmlns:p14="http://schemas.microsoft.com/office/powerpoint/2010/main" val="314262575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628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878E0-B829-1D6D-5E7B-6D42E182C0C4}"/>
              </a:ext>
            </a:extLst>
          </p:cNvPr>
          <p:cNvSpPr>
            <a:spLocks noGrp="1"/>
          </p:cNvSpPr>
          <p:nvPr>
            <p:ph type="title"/>
          </p:nvPr>
        </p:nvSpPr>
        <p:spPr>
          <a:xfrm>
            <a:off x="1043631" y="809898"/>
            <a:ext cx="10173010" cy="1554480"/>
          </a:xfrm>
        </p:spPr>
        <p:txBody>
          <a:bodyPr anchor="ctr">
            <a:normAutofit/>
          </a:bodyPr>
          <a:lstStyle/>
          <a:p>
            <a:r>
              <a:rPr lang="en-US" sz="4800">
                <a:cs typeface="Calibri Light"/>
              </a:rPr>
              <a:t>Impact of Safe and Healthy School Environments</a:t>
            </a: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2D14C67-2D82-7C36-76F3-4C4E329C23B0}"/>
              </a:ext>
            </a:extLst>
          </p:cNvPr>
          <p:cNvGraphicFramePr>
            <a:graphicFrameLocks noGrp="1"/>
          </p:cNvGraphicFramePr>
          <p:nvPr>
            <p:ph idx="1"/>
            <p:extLst>
              <p:ext uri="{D42A27DB-BD31-4B8C-83A1-F6EECF244321}">
                <p14:modId xmlns:p14="http://schemas.microsoft.com/office/powerpoint/2010/main" val="301589038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833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61A752-8CF3-B324-3ED6-B87FCFFCB77B}"/>
              </a:ext>
            </a:extLst>
          </p:cNvPr>
          <p:cNvSpPr>
            <a:spLocks noGrp="1"/>
          </p:cNvSpPr>
          <p:nvPr>
            <p:ph type="title"/>
          </p:nvPr>
        </p:nvSpPr>
        <p:spPr>
          <a:xfrm>
            <a:off x="1043631" y="809898"/>
            <a:ext cx="10173010" cy="1554480"/>
          </a:xfrm>
        </p:spPr>
        <p:txBody>
          <a:bodyPr anchor="ctr">
            <a:normAutofit/>
          </a:bodyPr>
          <a:lstStyle/>
          <a:p>
            <a:r>
              <a:rPr lang="en-US" sz="4000" b="1">
                <a:latin typeface="Cambria"/>
                <a:ea typeface="Cambria"/>
                <a:cs typeface="Calibri Light"/>
              </a:rPr>
              <a:t>Strategies for Creating Safe and Healthy School Environment</a:t>
            </a:r>
            <a:endParaRPr lang="en-US" sz="4000" b="1">
              <a:latin typeface="Cambria"/>
              <a:ea typeface="Cambria"/>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9FA233C-7FA9-0FBA-A6D0-2E0CBCFCC1D8}"/>
              </a:ext>
            </a:extLst>
          </p:cNvPr>
          <p:cNvGraphicFramePr>
            <a:graphicFrameLocks noGrp="1"/>
          </p:cNvGraphicFramePr>
          <p:nvPr>
            <p:ph idx="1"/>
            <p:extLst>
              <p:ext uri="{D42A27DB-BD31-4B8C-83A1-F6EECF244321}">
                <p14:modId xmlns:p14="http://schemas.microsoft.com/office/powerpoint/2010/main" val="19212048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684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5023B5-C4F0-D2D2-8CB7-D5BCFD38F381}"/>
              </a:ext>
            </a:extLst>
          </p:cNvPr>
          <p:cNvSpPr>
            <a:spLocks noGrp="1"/>
          </p:cNvSpPr>
          <p:nvPr>
            <p:ph type="title"/>
          </p:nvPr>
        </p:nvSpPr>
        <p:spPr>
          <a:xfrm>
            <a:off x="1043631" y="809898"/>
            <a:ext cx="9942716" cy="1554480"/>
          </a:xfrm>
        </p:spPr>
        <p:txBody>
          <a:bodyPr anchor="ctr">
            <a:normAutofit/>
          </a:bodyPr>
          <a:lstStyle/>
          <a:p>
            <a:r>
              <a:rPr lang="en-US" sz="4000" b="1">
                <a:latin typeface="Cambria"/>
                <a:ea typeface="Cambria"/>
                <a:cs typeface="Calibri Light"/>
              </a:rPr>
              <a:t>Effective Use of technology</a:t>
            </a:r>
            <a:endParaRPr lang="en-US" sz="4000" b="1">
              <a:latin typeface="Cambria"/>
              <a:ea typeface="Cambria"/>
            </a:endParaRPr>
          </a:p>
        </p:txBody>
      </p:sp>
      <p:sp>
        <p:nvSpPr>
          <p:cNvPr id="3" name="Content Placeholder 2">
            <a:extLst>
              <a:ext uri="{FF2B5EF4-FFF2-40B4-BE49-F238E27FC236}">
                <a16:creationId xmlns:a16="http://schemas.microsoft.com/office/drawing/2014/main" id="{1F028A03-DBB2-5B48-1F04-5325C9BE58BD}"/>
              </a:ext>
            </a:extLst>
          </p:cNvPr>
          <p:cNvSpPr>
            <a:spLocks noGrp="1"/>
          </p:cNvSpPr>
          <p:nvPr>
            <p:ph idx="1"/>
          </p:nvPr>
        </p:nvSpPr>
        <p:spPr>
          <a:xfrm>
            <a:off x="1045028" y="3017522"/>
            <a:ext cx="9941319" cy="3124658"/>
          </a:xfrm>
        </p:spPr>
        <p:txBody>
          <a:bodyPr vert="horz" lIns="91440" tIns="45720" rIns="91440" bIns="45720" rtlCol="0" anchor="ctr">
            <a:noAutofit/>
          </a:bodyPr>
          <a:lstStyle/>
          <a:p>
            <a:pPr marL="0" indent="0">
              <a:buNone/>
            </a:pPr>
            <a:r>
              <a:rPr lang="en-US" sz="2000">
                <a:ea typeface="+mn-lt"/>
                <a:cs typeface="+mn-lt"/>
              </a:rPr>
              <a:t> The effective use of technology in education refers to leveraging digital tools to enhance learning outcomes, prepare students for the digital world, and streamline administrative processes for educators and administrators. </a:t>
            </a:r>
            <a:endParaRPr lang="en-US" sz="2000">
              <a:cs typeface="Calibri"/>
            </a:endParaRPr>
          </a:p>
          <a:p>
            <a:pPr marL="0" indent="0">
              <a:buNone/>
            </a:pPr>
            <a:r>
              <a:rPr lang="en-US" sz="2000">
                <a:ea typeface="+mn-lt"/>
                <a:cs typeface="+mn-lt"/>
              </a:rPr>
              <a:t>Examples: </a:t>
            </a:r>
          </a:p>
          <a:p>
            <a:r>
              <a:rPr lang="en-US" sz="2000">
                <a:ea typeface="+mn-lt"/>
                <a:cs typeface="+mn-lt"/>
              </a:rPr>
              <a:t>Using interactive online resources to engage students in active learning  </a:t>
            </a:r>
          </a:p>
          <a:p>
            <a:r>
              <a:rPr lang="en-US" sz="2000">
                <a:ea typeface="+mn-lt"/>
                <a:cs typeface="+mn-lt"/>
              </a:rPr>
              <a:t>Integrating educational apps and software to reinforce concepts </a:t>
            </a:r>
          </a:p>
          <a:p>
            <a:r>
              <a:rPr lang="en-US" sz="2000">
                <a:ea typeface="+mn-lt"/>
                <a:cs typeface="+mn-lt"/>
              </a:rPr>
              <a:t> Providing access to online research databases for independent study </a:t>
            </a:r>
          </a:p>
          <a:p>
            <a:r>
              <a:rPr lang="en-US" sz="2000">
                <a:ea typeface="+mn-lt"/>
                <a:cs typeface="+mn-lt"/>
              </a:rPr>
              <a:t> Using video-conferencing tools to connect with experts and classrooms around the world </a:t>
            </a:r>
          </a:p>
          <a:p>
            <a:r>
              <a:rPr lang="en-US" sz="2000">
                <a:ea typeface="+mn-lt"/>
                <a:cs typeface="+mn-lt"/>
              </a:rPr>
              <a:t> Implementing learning management systems for efficient assignment submission and grading</a:t>
            </a:r>
            <a:endParaRPr lang="en-US" sz="2000">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199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98CA22-8715-795C-EF5A-ACFC335A75E3}"/>
              </a:ext>
            </a:extLst>
          </p:cNvPr>
          <p:cNvSpPr>
            <a:spLocks noGrp="1"/>
          </p:cNvSpPr>
          <p:nvPr>
            <p:ph type="title"/>
          </p:nvPr>
        </p:nvSpPr>
        <p:spPr>
          <a:xfrm>
            <a:off x="1282963" y="1238080"/>
            <a:ext cx="9849751" cy="1349671"/>
          </a:xfrm>
        </p:spPr>
        <p:txBody>
          <a:bodyPr anchor="b">
            <a:normAutofit/>
          </a:bodyPr>
          <a:lstStyle/>
          <a:p>
            <a:r>
              <a:rPr lang="en-US" sz="4000" b="1">
                <a:latin typeface="Cambria"/>
                <a:ea typeface="Cambria"/>
                <a:cs typeface="Calibri Light"/>
              </a:rPr>
              <a:t>Effective Use of Funds</a:t>
            </a:r>
            <a:endParaRPr lang="en-US" sz="4000">
              <a:latin typeface="Cambria"/>
              <a:ea typeface="Cambria"/>
            </a:endParaRPr>
          </a:p>
        </p:txBody>
      </p:sp>
      <p:sp>
        <p:nvSpPr>
          <p:cNvPr id="3" name="Content Placeholder 2">
            <a:extLst>
              <a:ext uri="{FF2B5EF4-FFF2-40B4-BE49-F238E27FC236}">
                <a16:creationId xmlns:a16="http://schemas.microsoft.com/office/drawing/2014/main" id="{66FEAFD8-7E13-750F-1AF6-ED013C4FFF69}"/>
              </a:ext>
            </a:extLst>
          </p:cNvPr>
          <p:cNvSpPr>
            <a:spLocks noGrp="1"/>
          </p:cNvSpPr>
          <p:nvPr>
            <p:ph idx="1"/>
          </p:nvPr>
        </p:nvSpPr>
        <p:spPr>
          <a:xfrm>
            <a:off x="1289304" y="2902913"/>
            <a:ext cx="9849751" cy="3032168"/>
          </a:xfrm>
        </p:spPr>
        <p:txBody>
          <a:bodyPr vert="horz" lIns="91440" tIns="45720" rIns="91440" bIns="45720" rtlCol="0" anchor="ctr">
            <a:normAutofit/>
          </a:bodyPr>
          <a:lstStyle/>
          <a:p>
            <a:r>
              <a:rPr lang="en-US" sz="2400">
                <a:latin typeface="Century Gothic"/>
              </a:rPr>
              <a:t>85% of the funds reserved for this section may be used to support a variety of professional development and capacity building</a:t>
            </a:r>
            <a:endParaRPr lang="en-US" sz="2400">
              <a:cs typeface="Calibri" panose="020F0502020204030204"/>
            </a:endParaRPr>
          </a:p>
          <a:p>
            <a:r>
              <a:rPr lang="en-US" sz="2400">
                <a:latin typeface="Century Gothic"/>
              </a:rPr>
              <a:t>15% of the reserved funds may be used for infrastructure and/or software programs</a:t>
            </a:r>
            <a:endParaRPr lang="en-US" sz="2400">
              <a:cs typeface="Calibri"/>
            </a:endParaRPr>
          </a:p>
          <a:p>
            <a:endParaRPr lang="en-US" sz="2400">
              <a:cs typeface="Calibri"/>
            </a:endParaRPr>
          </a:p>
        </p:txBody>
      </p:sp>
    </p:spTree>
    <p:extLst>
      <p:ext uri="{BB962C8B-B14F-4D97-AF65-F5344CB8AC3E}">
        <p14:creationId xmlns:p14="http://schemas.microsoft.com/office/powerpoint/2010/main" val="1579707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233E31-B3DA-7D66-FE07-67224E02EA3B}"/>
              </a:ext>
            </a:extLst>
          </p:cNvPr>
          <p:cNvSpPr>
            <a:spLocks noGrp="1"/>
          </p:cNvSpPr>
          <p:nvPr>
            <p:ph type="title"/>
          </p:nvPr>
        </p:nvSpPr>
        <p:spPr>
          <a:xfrm>
            <a:off x="1043631" y="809898"/>
            <a:ext cx="9942716" cy="1554480"/>
          </a:xfrm>
        </p:spPr>
        <p:txBody>
          <a:bodyPr anchor="ctr">
            <a:normAutofit/>
          </a:bodyPr>
          <a:lstStyle/>
          <a:p>
            <a:r>
              <a:rPr lang="en-US" sz="4000" b="1">
                <a:latin typeface="Cambria"/>
                <a:ea typeface="Cambria"/>
                <a:cs typeface="Calibri Light"/>
              </a:rPr>
              <a:t>Benefits of Effective Use in Technology</a:t>
            </a:r>
            <a:endParaRPr lang="en-US" sz="4000" b="1">
              <a:latin typeface="Cambria"/>
              <a:ea typeface="Cambria"/>
            </a:endParaRPr>
          </a:p>
        </p:txBody>
      </p:sp>
      <p:sp>
        <p:nvSpPr>
          <p:cNvPr id="3" name="Content Placeholder 2">
            <a:extLst>
              <a:ext uri="{FF2B5EF4-FFF2-40B4-BE49-F238E27FC236}">
                <a16:creationId xmlns:a16="http://schemas.microsoft.com/office/drawing/2014/main" id="{E1C55895-B886-8A59-338A-0C53464920B0}"/>
              </a:ext>
            </a:extLst>
          </p:cNvPr>
          <p:cNvSpPr>
            <a:spLocks noGrp="1"/>
          </p:cNvSpPr>
          <p:nvPr>
            <p:ph idx="1"/>
          </p:nvPr>
        </p:nvSpPr>
        <p:spPr>
          <a:xfrm>
            <a:off x="1045028" y="2787484"/>
            <a:ext cx="9941319" cy="3124658"/>
          </a:xfrm>
        </p:spPr>
        <p:txBody>
          <a:bodyPr vert="horz" lIns="91440" tIns="45720" rIns="91440" bIns="45720" rtlCol="0" anchor="ctr">
            <a:noAutofit/>
          </a:bodyPr>
          <a:lstStyle/>
          <a:p>
            <a:r>
              <a:rPr lang="en-US" sz="2400">
                <a:ea typeface="+mn-lt"/>
                <a:cs typeface="+mn-lt"/>
              </a:rPr>
              <a:t>Enhanced Engagement - Technology in classrooms can motivate and engage students through interactive content, simulations, and multimedia elements, making learning more enjoyable. </a:t>
            </a:r>
          </a:p>
          <a:p>
            <a:r>
              <a:rPr lang="en-US" sz="2400">
                <a:ea typeface="+mn-lt"/>
                <a:cs typeface="+mn-lt"/>
              </a:rPr>
              <a:t> Improved Efficiency - Technology streamlines administrative tasks and provides efficient communication channels for teachers, staff, and parents, optimizing school operations. </a:t>
            </a:r>
          </a:p>
          <a:p>
            <a:r>
              <a:rPr lang="en-US" sz="2400">
                <a:ea typeface="+mn-lt"/>
                <a:cs typeface="+mn-lt"/>
              </a:rPr>
              <a:t>Enhanced Learning Outcomes - Effective use of technology facilitates personalized learning, adaptive assessments, and immediate feedback, resulting in improved academic performance and skill development. </a:t>
            </a:r>
          </a:p>
          <a:p>
            <a:r>
              <a:rPr lang="en-US" sz="2400">
                <a:ea typeface="+mn-lt"/>
                <a:cs typeface="+mn-lt"/>
              </a:rPr>
              <a:t>Global Collaboration - Technology enables students to collaborate with peers and experts worldwide, fostering global awareness, cultural understanding, and diverse perspectives. </a:t>
            </a:r>
            <a:endParaRPr lang="en-US" sz="2400">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984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B142C-7467-87ED-350D-C35114D1B615}"/>
              </a:ext>
            </a:extLst>
          </p:cNvPr>
          <p:cNvSpPr>
            <a:spLocks noGrp="1"/>
          </p:cNvSpPr>
          <p:nvPr>
            <p:ph type="title"/>
          </p:nvPr>
        </p:nvSpPr>
        <p:spPr>
          <a:xfrm>
            <a:off x="645065" y="1463040"/>
            <a:ext cx="3796306" cy="2690949"/>
          </a:xfrm>
        </p:spPr>
        <p:txBody>
          <a:bodyPr anchor="t">
            <a:normAutofit/>
          </a:bodyPr>
          <a:lstStyle/>
          <a:p>
            <a:r>
              <a:rPr lang="en-US" sz="4000" b="1">
                <a:latin typeface="Cambria"/>
                <a:ea typeface="Cambria"/>
                <a:cs typeface="Calibri Light"/>
              </a:rPr>
              <a:t>Allowable Use of Funds</a:t>
            </a:r>
            <a:endParaRPr lang="en-US" sz="4000" b="1">
              <a:latin typeface="Cambria"/>
              <a:ea typeface="Cambria"/>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4EB8EB-7835-6D78-25B9-B696E7B8CC51}"/>
              </a:ext>
            </a:extLst>
          </p:cNvPr>
          <p:cNvSpPr>
            <a:spLocks noGrp="1"/>
          </p:cNvSpPr>
          <p:nvPr>
            <p:ph idx="1"/>
          </p:nvPr>
        </p:nvSpPr>
        <p:spPr>
          <a:xfrm>
            <a:off x="5656218" y="1463039"/>
            <a:ext cx="5542387" cy="4300447"/>
          </a:xfrm>
        </p:spPr>
        <p:txBody>
          <a:bodyPr vert="horz" lIns="91440" tIns="45720" rIns="91440" bIns="45720" rtlCol="0" anchor="t">
            <a:normAutofit/>
          </a:bodyPr>
          <a:lstStyle/>
          <a:p>
            <a:r>
              <a:rPr lang="en-US" sz="1800">
                <a:latin typeface="Century Gothic"/>
              </a:rPr>
              <a:t>blended learning strategies</a:t>
            </a:r>
            <a:endParaRPr lang="en-US" sz="1800">
              <a:cs typeface="Calibri" panose="020F0502020204030204"/>
            </a:endParaRPr>
          </a:p>
          <a:p>
            <a:r>
              <a:rPr lang="en-US" sz="1800">
                <a:latin typeface="Century Gothic"/>
              </a:rPr>
              <a:t>Implement school/district wide approaches to provide personalized professional development to educators</a:t>
            </a:r>
            <a:endParaRPr lang="en-US" sz="1800">
              <a:cs typeface="Calibri"/>
            </a:endParaRPr>
          </a:p>
          <a:p>
            <a:r>
              <a:rPr lang="en-US" sz="1800">
                <a:latin typeface="Century Gothic"/>
              </a:rPr>
              <a:t>Implement after school activities for the integration of said activities</a:t>
            </a:r>
            <a:endParaRPr lang="en-US" sz="1800">
              <a:cs typeface="Calibri"/>
            </a:endParaRPr>
          </a:p>
          <a:p>
            <a:r>
              <a:rPr lang="en-US" sz="1800">
                <a:latin typeface="Century Gothic"/>
              </a:rPr>
              <a:t>Help educators learn how to use technology to increase the engagement of English learner students and communication with parents of ELs</a:t>
            </a:r>
            <a:endParaRPr lang="en-US" sz="1800">
              <a:cs typeface="Calibri"/>
            </a:endParaRPr>
          </a:p>
          <a:p>
            <a:r>
              <a:rPr lang="en-US" sz="1800">
                <a:latin typeface="Century Gothic"/>
              </a:rPr>
              <a:t>Provide rural, remote &amp; underserved areas with resources to take advantage of high-quality digital learning experiences/online</a:t>
            </a:r>
            <a:endParaRPr lang="en-US" sz="1800">
              <a:cs typeface="Calibri"/>
            </a:endParaRPr>
          </a:p>
          <a:p>
            <a:r>
              <a:rPr lang="en-US" sz="1800">
                <a:latin typeface="Century Gothic"/>
              </a:rPr>
              <a:t>Professional development &amp; learning for STEM</a:t>
            </a:r>
            <a:endParaRPr lang="en-US" sz="1800">
              <a:cs typeface="Calibri"/>
            </a:endParaRPr>
          </a:p>
          <a:p>
            <a:endParaRPr lang="en-US" sz="1800">
              <a:cs typeface="Calibri"/>
            </a:endParaRPr>
          </a:p>
        </p:txBody>
      </p:sp>
    </p:spTree>
    <p:extLst>
      <p:ext uri="{BB962C8B-B14F-4D97-AF65-F5344CB8AC3E}">
        <p14:creationId xmlns:p14="http://schemas.microsoft.com/office/powerpoint/2010/main" val="1840643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E9EE1-0E33-B0DD-619E-322F2706A3BC}"/>
              </a:ext>
            </a:extLst>
          </p:cNvPr>
          <p:cNvSpPr>
            <a:spLocks noGrp="1"/>
          </p:cNvSpPr>
          <p:nvPr>
            <p:ph type="title"/>
          </p:nvPr>
        </p:nvSpPr>
        <p:spPr>
          <a:xfrm>
            <a:off x="1043631" y="809898"/>
            <a:ext cx="5255895" cy="1554480"/>
          </a:xfrm>
        </p:spPr>
        <p:txBody>
          <a:bodyPr anchor="ctr">
            <a:normAutofit fontScale="90000"/>
          </a:bodyPr>
          <a:lstStyle/>
          <a:p>
            <a:r>
              <a:rPr lang="en-US" sz="4000" b="1">
                <a:latin typeface="Cambria"/>
                <a:ea typeface="Cambria"/>
                <a:cs typeface="Calibri Light"/>
              </a:rPr>
              <a:t>2023-2024 Title IV Funding Distribution for Donna ISD</a:t>
            </a:r>
            <a:endParaRPr lang="en-US" sz="4000" b="1">
              <a:latin typeface="Cambria"/>
              <a:ea typeface="Cambria"/>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3" name="Content Placeholder 2">
            <a:extLst>
              <a:ext uri="{FF2B5EF4-FFF2-40B4-BE49-F238E27FC236}">
                <a16:creationId xmlns:a16="http://schemas.microsoft.com/office/drawing/2014/main" id="{18C4886E-7ED3-430E-242E-81E8EAF7F314}"/>
              </a:ext>
            </a:extLst>
          </p:cNvPr>
          <p:cNvGraphicFramePr>
            <a:graphicFrameLocks noGrp="1"/>
          </p:cNvGraphicFramePr>
          <p:nvPr>
            <p:ph idx="1"/>
            <p:extLst>
              <p:ext uri="{D42A27DB-BD31-4B8C-83A1-F6EECF244321}">
                <p14:modId xmlns:p14="http://schemas.microsoft.com/office/powerpoint/2010/main" val="2709319324"/>
              </p:ext>
            </p:extLst>
          </p:nvPr>
        </p:nvGraphicFramePr>
        <p:xfrm>
          <a:off x="6091272" y="187298"/>
          <a:ext cx="4683631" cy="6259255"/>
        </p:xfrm>
        <a:graphic>
          <a:graphicData uri="http://schemas.openxmlformats.org/drawingml/2006/table">
            <a:tbl>
              <a:tblPr firstRow="1" bandRow="1">
                <a:tableStyleId>{BC89EF96-8CEA-46FF-86C4-4CE0E7609802}</a:tableStyleId>
              </a:tblPr>
              <a:tblGrid>
                <a:gridCol w="3034371">
                  <a:extLst>
                    <a:ext uri="{9D8B030D-6E8A-4147-A177-3AD203B41FA5}">
                      <a16:colId xmlns:a16="http://schemas.microsoft.com/office/drawing/2014/main" val="1085158320"/>
                    </a:ext>
                  </a:extLst>
                </a:gridCol>
                <a:gridCol w="1649260">
                  <a:extLst>
                    <a:ext uri="{9D8B030D-6E8A-4147-A177-3AD203B41FA5}">
                      <a16:colId xmlns:a16="http://schemas.microsoft.com/office/drawing/2014/main" val="3926280761"/>
                    </a:ext>
                  </a:extLst>
                </a:gridCol>
              </a:tblGrid>
              <a:tr h="321923">
                <a:tc>
                  <a:txBody>
                    <a:bodyPr/>
                    <a:lstStyle/>
                    <a:p>
                      <a:r>
                        <a:rPr lang="en-US" b="0"/>
                        <a:t>2023-2024 Entitlement</a:t>
                      </a:r>
                    </a:p>
                  </a:txBody>
                  <a:tcPr/>
                </a:tc>
                <a:tc>
                  <a:txBody>
                    <a:bodyPr/>
                    <a:lstStyle/>
                    <a:p>
                      <a:pPr algn="r"/>
                      <a:r>
                        <a:rPr lang="en-US" b="0"/>
                        <a:t>718,074</a:t>
                      </a:r>
                    </a:p>
                  </a:txBody>
                  <a:tcPr/>
                </a:tc>
                <a:extLst>
                  <a:ext uri="{0D108BD9-81ED-4DB2-BD59-A6C34878D82A}">
                    <a16:rowId xmlns:a16="http://schemas.microsoft.com/office/drawing/2014/main" val="193655577"/>
                  </a:ext>
                </a:extLst>
              </a:tr>
              <a:tr h="321923">
                <a:tc>
                  <a:txBody>
                    <a:bodyPr/>
                    <a:lstStyle/>
                    <a:p>
                      <a:pPr lvl="0">
                        <a:buNone/>
                      </a:pPr>
                      <a:r>
                        <a:rPr lang="en-US" b="0"/>
                        <a:t>2022-2023 Carryover</a:t>
                      </a:r>
                    </a:p>
                  </a:txBody>
                  <a:tcPr/>
                </a:tc>
                <a:tc>
                  <a:txBody>
                    <a:bodyPr/>
                    <a:lstStyle/>
                    <a:p>
                      <a:pPr lvl="0" algn="r">
                        <a:buNone/>
                      </a:pPr>
                      <a:r>
                        <a:rPr lang="en-US" b="0"/>
                        <a:t>281,966</a:t>
                      </a:r>
                    </a:p>
                  </a:txBody>
                  <a:tcPr/>
                </a:tc>
                <a:extLst>
                  <a:ext uri="{0D108BD9-81ED-4DB2-BD59-A6C34878D82A}">
                    <a16:rowId xmlns:a16="http://schemas.microsoft.com/office/drawing/2014/main" val="2568521790"/>
                  </a:ext>
                </a:extLst>
              </a:tr>
              <a:tr h="321923">
                <a:tc>
                  <a:txBody>
                    <a:bodyPr/>
                    <a:lstStyle/>
                    <a:p>
                      <a:r>
                        <a:rPr lang="en-US"/>
                        <a:t>Indirect Cost</a:t>
                      </a:r>
                    </a:p>
                  </a:txBody>
                  <a:tcPr/>
                </a:tc>
                <a:tc>
                  <a:txBody>
                    <a:bodyPr/>
                    <a:lstStyle/>
                    <a:p>
                      <a:pPr algn="r"/>
                      <a:r>
                        <a:rPr lang="en-US"/>
                        <a:t>(39,035)</a:t>
                      </a:r>
                    </a:p>
                  </a:txBody>
                  <a:tcPr/>
                </a:tc>
                <a:extLst>
                  <a:ext uri="{0D108BD9-81ED-4DB2-BD59-A6C34878D82A}">
                    <a16:rowId xmlns:a16="http://schemas.microsoft.com/office/drawing/2014/main" val="1972783872"/>
                  </a:ext>
                </a:extLst>
              </a:tr>
              <a:tr h="321923">
                <a:tc>
                  <a:txBody>
                    <a:bodyPr/>
                    <a:lstStyle/>
                    <a:p>
                      <a:r>
                        <a:rPr lang="en-US" b="1"/>
                        <a:t>Estimated Grand Total</a:t>
                      </a:r>
                    </a:p>
                  </a:txBody>
                  <a:tcPr/>
                </a:tc>
                <a:tc>
                  <a:txBody>
                    <a:bodyPr/>
                    <a:lstStyle/>
                    <a:p>
                      <a:pPr algn="r"/>
                      <a:r>
                        <a:rPr lang="en-US" b="1"/>
                        <a:t>961,005</a:t>
                      </a:r>
                    </a:p>
                  </a:txBody>
                  <a:tcPr/>
                </a:tc>
                <a:extLst>
                  <a:ext uri="{0D108BD9-81ED-4DB2-BD59-A6C34878D82A}">
                    <a16:rowId xmlns:a16="http://schemas.microsoft.com/office/drawing/2014/main" val="2739599869"/>
                  </a:ext>
                </a:extLst>
              </a:tr>
              <a:tr h="321923">
                <a:tc>
                  <a:txBody>
                    <a:bodyPr/>
                    <a:lstStyle/>
                    <a:p>
                      <a:r>
                        <a:rPr lang="en-US"/>
                        <a:t>Salaries</a:t>
                      </a:r>
                    </a:p>
                  </a:txBody>
                  <a:tcPr/>
                </a:tc>
                <a:tc>
                  <a:txBody>
                    <a:bodyPr/>
                    <a:lstStyle/>
                    <a:p>
                      <a:pPr algn="r"/>
                      <a:r>
                        <a:rPr lang="en-US"/>
                        <a:t>333,799</a:t>
                      </a:r>
                    </a:p>
                  </a:txBody>
                  <a:tcPr/>
                </a:tc>
                <a:extLst>
                  <a:ext uri="{0D108BD9-81ED-4DB2-BD59-A6C34878D82A}">
                    <a16:rowId xmlns:a16="http://schemas.microsoft.com/office/drawing/2014/main" val="3051204001"/>
                  </a:ext>
                </a:extLst>
              </a:tr>
              <a:tr h="321923">
                <a:tc>
                  <a:txBody>
                    <a:bodyPr/>
                    <a:lstStyle/>
                    <a:p>
                      <a:r>
                        <a:rPr lang="en-US"/>
                        <a:t>Advanced Academics</a:t>
                      </a:r>
                    </a:p>
                  </a:txBody>
                  <a:tcPr/>
                </a:tc>
                <a:tc>
                  <a:txBody>
                    <a:bodyPr/>
                    <a:lstStyle/>
                    <a:p>
                      <a:pPr algn="r"/>
                      <a:r>
                        <a:rPr lang="en-US"/>
                        <a:t>63,496</a:t>
                      </a:r>
                    </a:p>
                  </a:txBody>
                  <a:tcPr/>
                </a:tc>
                <a:extLst>
                  <a:ext uri="{0D108BD9-81ED-4DB2-BD59-A6C34878D82A}">
                    <a16:rowId xmlns:a16="http://schemas.microsoft.com/office/drawing/2014/main" val="3922141620"/>
                  </a:ext>
                </a:extLst>
              </a:tr>
              <a:tr h="321923">
                <a:tc>
                  <a:txBody>
                    <a:bodyPr/>
                    <a:lstStyle/>
                    <a:p>
                      <a:r>
                        <a:rPr lang="en-US"/>
                        <a:t>Counseling Department</a:t>
                      </a:r>
                    </a:p>
                  </a:txBody>
                  <a:tcPr/>
                </a:tc>
                <a:tc>
                  <a:txBody>
                    <a:bodyPr/>
                    <a:lstStyle/>
                    <a:p>
                      <a:pPr algn="r"/>
                      <a:r>
                        <a:rPr lang="en-US"/>
                        <a:t>31,000</a:t>
                      </a:r>
                    </a:p>
                  </a:txBody>
                  <a:tcPr/>
                </a:tc>
                <a:extLst>
                  <a:ext uri="{0D108BD9-81ED-4DB2-BD59-A6C34878D82A}">
                    <a16:rowId xmlns:a16="http://schemas.microsoft.com/office/drawing/2014/main" val="4181429167"/>
                  </a:ext>
                </a:extLst>
              </a:tr>
              <a:tr h="407095">
                <a:tc>
                  <a:txBody>
                    <a:bodyPr/>
                    <a:lstStyle/>
                    <a:p>
                      <a:r>
                        <a:rPr lang="en-US"/>
                        <a:t>Federal Programs Department</a:t>
                      </a:r>
                    </a:p>
                  </a:txBody>
                  <a:tcPr/>
                </a:tc>
                <a:tc>
                  <a:txBody>
                    <a:bodyPr/>
                    <a:lstStyle/>
                    <a:p>
                      <a:pPr lvl="0" algn="r">
                        <a:buNone/>
                      </a:pPr>
                      <a:r>
                        <a:rPr lang="en-US"/>
                        <a:t>145,120</a:t>
                      </a:r>
                    </a:p>
                  </a:txBody>
                  <a:tcPr/>
                </a:tc>
                <a:extLst>
                  <a:ext uri="{0D108BD9-81ED-4DB2-BD59-A6C34878D82A}">
                    <a16:rowId xmlns:a16="http://schemas.microsoft.com/office/drawing/2014/main" val="1893789061"/>
                  </a:ext>
                </a:extLst>
              </a:tr>
              <a:tr h="321923">
                <a:tc>
                  <a:txBody>
                    <a:bodyPr/>
                    <a:lstStyle/>
                    <a:p>
                      <a:r>
                        <a:rPr lang="en-US"/>
                        <a:t>Police Department</a:t>
                      </a:r>
                    </a:p>
                  </a:txBody>
                  <a:tcPr/>
                </a:tc>
                <a:tc>
                  <a:txBody>
                    <a:bodyPr/>
                    <a:lstStyle/>
                    <a:p>
                      <a:pPr algn="r"/>
                      <a:r>
                        <a:rPr lang="en-US"/>
                        <a:t>10,000</a:t>
                      </a:r>
                    </a:p>
                  </a:txBody>
                  <a:tcPr/>
                </a:tc>
                <a:extLst>
                  <a:ext uri="{0D108BD9-81ED-4DB2-BD59-A6C34878D82A}">
                    <a16:rowId xmlns:a16="http://schemas.microsoft.com/office/drawing/2014/main" val="3266456287"/>
                  </a:ext>
                </a:extLst>
              </a:tr>
              <a:tr h="321923">
                <a:tc>
                  <a:txBody>
                    <a:bodyPr/>
                    <a:lstStyle/>
                    <a:p>
                      <a:pPr lvl="0">
                        <a:buNone/>
                      </a:pPr>
                      <a:r>
                        <a:rPr lang="en-US"/>
                        <a:t>Anonymous Alert</a:t>
                      </a:r>
                    </a:p>
                  </a:txBody>
                  <a:tcPr/>
                </a:tc>
                <a:tc>
                  <a:txBody>
                    <a:bodyPr/>
                    <a:lstStyle/>
                    <a:p>
                      <a:pPr lvl="0" algn="r">
                        <a:buNone/>
                      </a:pPr>
                      <a:r>
                        <a:rPr lang="en-US"/>
                        <a:t>4,709</a:t>
                      </a:r>
                    </a:p>
                  </a:txBody>
                  <a:tcPr/>
                </a:tc>
                <a:extLst>
                  <a:ext uri="{0D108BD9-81ED-4DB2-BD59-A6C34878D82A}">
                    <a16:rowId xmlns:a16="http://schemas.microsoft.com/office/drawing/2014/main" val="1900247744"/>
                  </a:ext>
                </a:extLst>
              </a:tr>
              <a:tr h="321923">
                <a:tc>
                  <a:txBody>
                    <a:bodyPr/>
                    <a:lstStyle/>
                    <a:p>
                      <a:pPr lvl="0">
                        <a:buNone/>
                      </a:pPr>
                      <a:r>
                        <a:rPr lang="en-US"/>
                        <a:t>Vaping Devices Subscription</a:t>
                      </a:r>
                    </a:p>
                  </a:txBody>
                  <a:tcPr/>
                </a:tc>
                <a:tc>
                  <a:txBody>
                    <a:bodyPr/>
                    <a:lstStyle/>
                    <a:p>
                      <a:pPr lvl="0" algn="r">
                        <a:buNone/>
                      </a:pPr>
                      <a:r>
                        <a:rPr lang="en-US"/>
                        <a:t>15,575</a:t>
                      </a:r>
                    </a:p>
                  </a:txBody>
                  <a:tcPr/>
                </a:tc>
                <a:extLst>
                  <a:ext uri="{0D108BD9-81ED-4DB2-BD59-A6C34878D82A}">
                    <a16:rowId xmlns:a16="http://schemas.microsoft.com/office/drawing/2014/main" val="1263222154"/>
                  </a:ext>
                </a:extLst>
              </a:tr>
              <a:tr h="321923">
                <a:tc>
                  <a:txBody>
                    <a:bodyPr/>
                    <a:lstStyle/>
                    <a:p>
                      <a:pPr lvl="0">
                        <a:buNone/>
                      </a:pPr>
                      <a:r>
                        <a:rPr lang="en-US"/>
                        <a:t>A.R.T.E.S. Program</a:t>
                      </a:r>
                    </a:p>
                  </a:txBody>
                  <a:tcPr/>
                </a:tc>
                <a:tc>
                  <a:txBody>
                    <a:bodyPr/>
                    <a:lstStyle/>
                    <a:p>
                      <a:pPr lvl="0" algn="r">
                        <a:buNone/>
                      </a:pPr>
                      <a:r>
                        <a:rPr lang="en-US"/>
                        <a:t>65,569</a:t>
                      </a:r>
                    </a:p>
                  </a:txBody>
                  <a:tcPr/>
                </a:tc>
                <a:extLst>
                  <a:ext uri="{0D108BD9-81ED-4DB2-BD59-A6C34878D82A}">
                    <a16:rowId xmlns:a16="http://schemas.microsoft.com/office/drawing/2014/main" val="794819009"/>
                  </a:ext>
                </a:extLst>
              </a:tr>
              <a:tr h="321923">
                <a:tc>
                  <a:txBody>
                    <a:bodyPr/>
                    <a:lstStyle/>
                    <a:p>
                      <a:pPr lvl="0">
                        <a:buNone/>
                      </a:pPr>
                      <a:r>
                        <a:rPr lang="en-US"/>
                        <a:t>Mariachi Consultant</a:t>
                      </a:r>
                    </a:p>
                  </a:txBody>
                  <a:tcPr/>
                </a:tc>
                <a:tc>
                  <a:txBody>
                    <a:bodyPr/>
                    <a:lstStyle/>
                    <a:p>
                      <a:pPr lvl="0" algn="r">
                        <a:buNone/>
                      </a:pPr>
                      <a:r>
                        <a:rPr lang="en-US"/>
                        <a:t>20,000</a:t>
                      </a:r>
                    </a:p>
                  </a:txBody>
                  <a:tcPr/>
                </a:tc>
                <a:extLst>
                  <a:ext uri="{0D108BD9-81ED-4DB2-BD59-A6C34878D82A}">
                    <a16:rowId xmlns:a16="http://schemas.microsoft.com/office/drawing/2014/main" val="3551513005"/>
                  </a:ext>
                </a:extLst>
              </a:tr>
              <a:tr h="321923">
                <a:tc>
                  <a:txBody>
                    <a:bodyPr/>
                    <a:lstStyle/>
                    <a:p>
                      <a:pPr lvl="0">
                        <a:buNone/>
                      </a:pPr>
                      <a:r>
                        <a:rPr lang="en-US"/>
                        <a:t>R.E.A.D.Y. Program</a:t>
                      </a:r>
                    </a:p>
                  </a:txBody>
                  <a:tcPr/>
                </a:tc>
                <a:tc>
                  <a:txBody>
                    <a:bodyPr/>
                    <a:lstStyle/>
                    <a:p>
                      <a:pPr lvl="0" algn="r">
                        <a:buNone/>
                      </a:pPr>
                      <a:r>
                        <a:rPr lang="en-US"/>
                        <a:t>52,000</a:t>
                      </a:r>
                    </a:p>
                  </a:txBody>
                  <a:tcPr/>
                </a:tc>
                <a:extLst>
                  <a:ext uri="{0D108BD9-81ED-4DB2-BD59-A6C34878D82A}">
                    <a16:rowId xmlns:a16="http://schemas.microsoft.com/office/drawing/2014/main" val="1380510619"/>
                  </a:ext>
                </a:extLst>
              </a:tr>
              <a:tr h="321923">
                <a:tc>
                  <a:txBody>
                    <a:bodyPr/>
                    <a:lstStyle/>
                    <a:p>
                      <a:pPr lvl="0">
                        <a:buNone/>
                      </a:pPr>
                      <a:r>
                        <a:rPr lang="en-US"/>
                        <a:t>Summer School</a:t>
                      </a:r>
                    </a:p>
                  </a:txBody>
                  <a:tcPr/>
                </a:tc>
                <a:tc>
                  <a:txBody>
                    <a:bodyPr/>
                    <a:lstStyle/>
                    <a:p>
                      <a:pPr lvl="0" algn="r">
                        <a:buNone/>
                      </a:pPr>
                      <a:r>
                        <a:rPr lang="en-US"/>
                        <a:t>140,000</a:t>
                      </a:r>
                    </a:p>
                  </a:txBody>
                  <a:tcPr/>
                </a:tc>
                <a:extLst>
                  <a:ext uri="{0D108BD9-81ED-4DB2-BD59-A6C34878D82A}">
                    <a16:rowId xmlns:a16="http://schemas.microsoft.com/office/drawing/2014/main" val="3120600053"/>
                  </a:ext>
                </a:extLst>
              </a:tr>
              <a:tr h="321923">
                <a:tc>
                  <a:txBody>
                    <a:bodyPr/>
                    <a:lstStyle/>
                    <a:p>
                      <a:pPr lvl="0">
                        <a:buNone/>
                      </a:pPr>
                      <a:r>
                        <a:rPr lang="en-US"/>
                        <a:t>Campus Allocations</a:t>
                      </a:r>
                    </a:p>
                  </a:txBody>
                  <a:tcPr/>
                </a:tc>
                <a:tc>
                  <a:txBody>
                    <a:bodyPr/>
                    <a:lstStyle/>
                    <a:p>
                      <a:pPr lvl="0" algn="r">
                        <a:buNone/>
                      </a:pPr>
                      <a:r>
                        <a:rPr lang="en-US"/>
                        <a:t>79,737</a:t>
                      </a:r>
                    </a:p>
                  </a:txBody>
                  <a:tcPr/>
                </a:tc>
                <a:extLst>
                  <a:ext uri="{0D108BD9-81ED-4DB2-BD59-A6C34878D82A}">
                    <a16:rowId xmlns:a16="http://schemas.microsoft.com/office/drawing/2014/main" val="2897143513"/>
                  </a:ext>
                </a:extLst>
              </a:tr>
              <a:tr h="321923">
                <a:tc>
                  <a:txBody>
                    <a:bodyPr/>
                    <a:lstStyle/>
                    <a:p>
                      <a:pPr lvl="0">
                        <a:buNone/>
                      </a:pPr>
                      <a:r>
                        <a:rPr lang="en-US" b="1"/>
                        <a:t>Total Expenditures</a:t>
                      </a:r>
                    </a:p>
                  </a:txBody>
                  <a:tcPr/>
                </a:tc>
                <a:tc>
                  <a:txBody>
                    <a:bodyPr/>
                    <a:lstStyle/>
                    <a:p>
                      <a:pPr lvl="0" algn="r">
                        <a:buNone/>
                      </a:pPr>
                      <a:r>
                        <a:rPr lang="en-US" b="1"/>
                        <a:t>961,005</a:t>
                      </a:r>
                    </a:p>
                  </a:txBody>
                  <a:tcPr/>
                </a:tc>
                <a:extLst>
                  <a:ext uri="{0D108BD9-81ED-4DB2-BD59-A6C34878D82A}">
                    <a16:rowId xmlns:a16="http://schemas.microsoft.com/office/drawing/2014/main" val="2807171463"/>
                  </a:ext>
                </a:extLst>
              </a:tr>
            </a:tbl>
          </a:graphicData>
        </a:graphic>
      </p:graphicFrame>
    </p:spTree>
    <p:extLst>
      <p:ext uri="{BB962C8B-B14F-4D97-AF65-F5344CB8AC3E}">
        <p14:creationId xmlns:p14="http://schemas.microsoft.com/office/powerpoint/2010/main" val="1424205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0D596F6-AEE3-A3E5-555E-D46BADA64650}"/>
              </a:ext>
            </a:extLst>
          </p:cNvPr>
          <p:cNvSpPr>
            <a:spLocks noGrp="1"/>
          </p:cNvSpPr>
          <p:nvPr>
            <p:ph type="title"/>
          </p:nvPr>
        </p:nvSpPr>
        <p:spPr>
          <a:xfrm>
            <a:off x="1043631" y="809898"/>
            <a:ext cx="9942716" cy="1554480"/>
          </a:xfrm>
        </p:spPr>
        <p:txBody>
          <a:bodyPr anchor="ctr">
            <a:normAutofit/>
          </a:bodyPr>
          <a:lstStyle/>
          <a:p>
            <a:r>
              <a:rPr lang="en-US" sz="4000" b="1">
                <a:latin typeface="Cambria"/>
                <a:ea typeface="Cambria"/>
                <a:cs typeface="Calibri Light"/>
              </a:rPr>
              <a:t>Questions/Concerns</a:t>
            </a:r>
            <a:endParaRPr lang="en-US" sz="4000" b="1">
              <a:latin typeface="Cambria"/>
              <a:ea typeface="Cambria"/>
            </a:endParaRPr>
          </a:p>
        </p:txBody>
      </p:sp>
      <p:sp>
        <p:nvSpPr>
          <p:cNvPr id="3" name="Content Placeholder 2">
            <a:extLst>
              <a:ext uri="{FF2B5EF4-FFF2-40B4-BE49-F238E27FC236}">
                <a16:creationId xmlns:a16="http://schemas.microsoft.com/office/drawing/2014/main" id="{4A7A4B53-5573-E848-FDA4-A6353068ED91}"/>
              </a:ext>
            </a:extLst>
          </p:cNvPr>
          <p:cNvSpPr>
            <a:spLocks noGrp="1"/>
          </p:cNvSpPr>
          <p:nvPr>
            <p:ph idx="1"/>
          </p:nvPr>
        </p:nvSpPr>
        <p:spPr>
          <a:xfrm>
            <a:off x="1045028" y="3017522"/>
            <a:ext cx="9941319" cy="3124658"/>
          </a:xfrm>
        </p:spPr>
        <p:txBody>
          <a:bodyPr anchor="ctr">
            <a:normAutofit/>
          </a:bodyPr>
          <a:lstStyle/>
          <a:p>
            <a:endParaRPr lang="en-US" sz="2400"/>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179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Right Triangle 46">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FCFDF-4169-15CE-840C-4146A1CA04D5}"/>
              </a:ext>
            </a:extLst>
          </p:cNvPr>
          <p:cNvSpPr>
            <a:spLocks noGrp="1"/>
          </p:cNvSpPr>
          <p:nvPr>
            <p:ph type="title"/>
          </p:nvPr>
        </p:nvSpPr>
        <p:spPr>
          <a:xfrm>
            <a:off x="1006900" y="1188637"/>
            <a:ext cx="3141430" cy="4480726"/>
          </a:xfrm>
        </p:spPr>
        <p:txBody>
          <a:bodyPr>
            <a:normAutofit/>
          </a:bodyPr>
          <a:lstStyle/>
          <a:p>
            <a:pPr algn="r"/>
            <a:r>
              <a:rPr lang="en-US" sz="6100">
                <a:latin typeface="Georgia Pro"/>
                <a:cs typeface="Calibri Light"/>
              </a:rPr>
              <a:t>Title I Part A Intent and Purpose</a:t>
            </a:r>
            <a:endParaRPr lang="en-US" sz="6100">
              <a:latin typeface="Georgia Pro"/>
            </a:endParaRPr>
          </a:p>
        </p:txBody>
      </p:sp>
      <p:cxnSp>
        <p:nvCxnSpPr>
          <p:cNvPr id="51" name="Straight Connector 50">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488506D2-0D89-C5D4-3816-AA2BEA62E2E3}"/>
              </a:ext>
            </a:extLst>
          </p:cNvPr>
          <p:cNvSpPr>
            <a:spLocks noGrp="1"/>
          </p:cNvSpPr>
          <p:nvPr>
            <p:ph idx="1"/>
          </p:nvPr>
        </p:nvSpPr>
        <p:spPr>
          <a:xfrm>
            <a:off x="5138928" y="1482503"/>
            <a:ext cx="4795584" cy="4180542"/>
          </a:xfrm>
        </p:spPr>
        <p:txBody>
          <a:bodyPr vert="horz" lIns="91440" tIns="45720" rIns="91440" bIns="45720" rtlCol="0" anchor="ctr">
            <a:noAutofit/>
          </a:bodyPr>
          <a:lstStyle/>
          <a:p>
            <a:r>
              <a:rPr lang="en-US" sz="1500">
                <a:latin typeface="Georgia Pro"/>
              </a:rPr>
              <a:t>Title I, Part A program goals are to ensure that all children have a fair, equal, and significant opportunity to obtain a high-quality education and reach, at a minimum, proficiency on challenging state academic standards and state academic assessments.</a:t>
            </a:r>
            <a:endParaRPr lang="en-US" sz="1500">
              <a:latin typeface="Georgia Pro"/>
              <a:cs typeface="Calibri" panose="020F0502020204030204"/>
            </a:endParaRPr>
          </a:p>
          <a:p>
            <a:r>
              <a:rPr lang="en-US" sz="1500">
                <a:latin typeface="Georgia Pro"/>
              </a:rPr>
              <a:t>Title I, Part A provides supplemental resources to help schools with high concentrations of students from low-income families acquire the knowledge and skills in the state content standards and to meet the state student performance standards.</a:t>
            </a:r>
          </a:p>
          <a:p>
            <a:r>
              <a:rPr lang="en-US" sz="1500">
                <a:latin typeface="Georgia Pro"/>
              </a:rPr>
              <a:t>Title I, Part A provides support to schools in implementing either a school-wide program or a targeted assistance program and requires that these programs use effective methods and instructional strategies that are grounded in scientifically based research.</a:t>
            </a:r>
            <a:endParaRPr lang="en-US" sz="1500">
              <a:latin typeface="Georgia Pro"/>
              <a:cs typeface="Calibri"/>
            </a:endParaRPr>
          </a:p>
          <a:p>
            <a:r>
              <a:rPr lang="en-US" sz="1500">
                <a:latin typeface="Georgia Pro"/>
                <a:cs typeface="Calibri"/>
              </a:rPr>
              <a:t>The purpose of Title I Part A is to provide all children significant opportunity to receive a fair, equitable, and high-quality education, and to close educational achievement gaps between children meeting the challenging State academic standards and those children who are not meeting such standards. </a:t>
            </a:r>
          </a:p>
          <a:p>
            <a:endParaRPr lang="en-US" sz="1500">
              <a:cs typeface="Calibri"/>
            </a:endParaRPr>
          </a:p>
        </p:txBody>
      </p:sp>
    </p:spTree>
    <p:extLst>
      <p:ext uri="{BB962C8B-B14F-4D97-AF65-F5344CB8AC3E}">
        <p14:creationId xmlns:p14="http://schemas.microsoft.com/office/powerpoint/2010/main" val="376503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7F253-65E4-9F7D-D559-48E2CDC1D2A7}"/>
              </a:ext>
            </a:extLst>
          </p:cNvPr>
          <p:cNvSpPr>
            <a:spLocks noGrp="1"/>
          </p:cNvSpPr>
          <p:nvPr>
            <p:ph type="title"/>
          </p:nvPr>
        </p:nvSpPr>
        <p:spPr>
          <a:xfrm>
            <a:off x="1006900" y="1188637"/>
            <a:ext cx="3141430" cy="4480726"/>
          </a:xfrm>
        </p:spPr>
        <p:txBody>
          <a:bodyPr>
            <a:normAutofit/>
          </a:bodyPr>
          <a:lstStyle/>
          <a:p>
            <a:pPr algn="r"/>
            <a:r>
              <a:rPr lang="en-US" sz="5100">
                <a:latin typeface="Georgia Pro"/>
                <a:cs typeface="Calibri Light"/>
              </a:rPr>
              <a:t>General Campus Allocation Rules</a:t>
            </a:r>
            <a:endParaRPr lang="en-US" sz="5100">
              <a:latin typeface="Georgia Pro"/>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3A386C-1B57-AF71-80DB-8AD7B61BDD48}"/>
              </a:ext>
            </a:extLst>
          </p:cNvPr>
          <p:cNvSpPr>
            <a:spLocks noGrp="1"/>
          </p:cNvSpPr>
          <p:nvPr>
            <p:ph idx="1"/>
          </p:nvPr>
        </p:nvSpPr>
        <p:spPr>
          <a:xfrm>
            <a:off x="5138928" y="1338729"/>
            <a:ext cx="4795584" cy="4180542"/>
          </a:xfrm>
        </p:spPr>
        <p:txBody>
          <a:bodyPr vert="horz" lIns="91440" tIns="45720" rIns="91440" bIns="45720" rtlCol="0" anchor="ctr">
            <a:noAutofit/>
          </a:bodyPr>
          <a:lstStyle/>
          <a:p>
            <a:pPr marL="342900" indent="-342900">
              <a:buAutoNum type="arabicPeriod"/>
            </a:pPr>
            <a:r>
              <a:rPr lang="en-US" sz="1400">
                <a:latin typeface="Georgia Pro"/>
              </a:rPr>
              <a:t>An LEA that has a total enrollment of fewer than 1,000 students may allocate funds to any campus, regardless of rank order of poverty. </a:t>
            </a:r>
            <a:endParaRPr lang="en-US" sz="1400">
              <a:latin typeface="Georgia Pro"/>
              <a:cs typeface="Calibri" panose="020F0502020204030204"/>
            </a:endParaRPr>
          </a:p>
          <a:p>
            <a:pPr>
              <a:buAutoNum type="arabicPeriod"/>
            </a:pPr>
            <a:r>
              <a:rPr lang="en-US" sz="1400">
                <a:latin typeface="Georgia Pro"/>
              </a:rPr>
              <a:t>An LEA that has a total enrollment of 1,000 students or more must allocate funds to campuses in rank order based on the total number of low-income students in each attendance area.</a:t>
            </a:r>
            <a:endParaRPr lang="en-US" sz="1400">
              <a:latin typeface="Georgia Pro"/>
              <a:cs typeface="Calibri" panose="020F0502020204030204"/>
            </a:endParaRPr>
          </a:p>
          <a:p>
            <a:pPr>
              <a:buAutoNum type="arabicPeriod"/>
            </a:pPr>
            <a:r>
              <a:rPr lang="en-US" sz="1400">
                <a:latin typeface="Georgia Pro"/>
              </a:rPr>
              <a:t> The LEA is not required to allocate the same per-child amount to each campus; however, the LEA must not allocate a greater per-child amount to a campus with a lower poverty rate than it allocates to campuses with higher poverty rates. </a:t>
            </a:r>
            <a:endParaRPr lang="en-US" sz="1400">
              <a:latin typeface="Georgia Pro"/>
              <a:cs typeface="Calibri" panose="020F0502020204030204"/>
            </a:endParaRPr>
          </a:p>
          <a:p>
            <a:pPr>
              <a:buAutoNum type="arabicPeriod"/>
            </a:pPr>
            <a:r>
              <a:rPr lang="en-US" sz="1400">
                <a:latin typeface="Georgia Pro"/>
              </a:rPr>
              <a:t>An LEA that chooses to serve campuses with 75 percent poverty or less using grade span groupings may determine different per-child amounts for different grade spans if those amounts do not exceed the amount allocated to any campus above 75 percent poverty. Per-child amounts within grade spans may also vary, as long as the LEA allocates higher per-child amounts to campuses with higher poverty rates than it allocates to campuses in the grade span with lower poverty rates. </a:t>
            </a:r>
            <a:endParaRPr lang="en-US" sz="1400">
              <a:latin typeface="Georgia Pro"/>
              <a:cs typeface="Calibri" panose="020F0502020204030204"/>
            </a:endParaRPr>
          </a:p>
          <a:p>
            <a:pPr>
              <a:buAutoNum type="arabicPeriod"/>
            </a:pPr>
            <a:endParaRPr lang="en-US" sz="1400">
              <a:cs typeface="Calibri" panose="020F0502020204030204"/>
            </a:endParaRPr>
          </a:p>
        </p:txBody>
      </p:sp>
    </p:spTree>
    <p:extLst>
      <p:ext uri="{BB962C8B-B14F-4D97-AF65-F5344CB8AC3E}">
        <p14:creationId xmlns:p14="http://schemas.microsoft.com/office/powerpoint/2010/main" val="2394334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ight Triangle 34">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DBF0E-7A40-6FE2-3CCC-7E61A6156B43}"/>
              </a:ext>
            </a:extLst>
          </p:cNvPr>
          <p:cNvSpPr>
            <a:spLocks noGrp="1"/>
          </p:cNvSpPr>
          <p:nvPr>
            <p:ph type="title"/>
          </p:nvPr>
        </p:nvSpPr>
        <p:spPr>
          <a:xfrm>
            <a:off x="1006900" y="1188637"/>
            <a:ext cx="3141430" cy="4480726"/>
          </a:xfrm>
        </p:spPr>
        <p:txBody>
          <a:bodyPr>
            <a:normAutofit/>
          </a:bodyPr>
          <a:lstStyle/>
          <a:p>
            <a:pPr algn="r"/>
            <a:r>
              <a:rPr lang="en-US" sz="5100">
                <a:latin typeface="Georgia Pro"/>
                <a:cs typeface="Calibri Light"/>
              </a:rPr>
              <a:t>Allowable Costs</a:t>
            </a:r>
          </a:p>
        </p:txBody>
      </p:sp>
      <p:cxnSp>
        <p:nvCxnSpPr>
          <p:cNvPr id="37" name="Straight Connector 36">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761133-B10D-53F8-8C85-2766FB60A86A}"/>
              </a:ext>
            </a:extLst>
          </p:cNvPr>
          <p:cNvSpPr>
            <a:spLocks noGrp="1"/>
          </p:cNvSpPr>
          <p:nvPr>
            <p:ph idx="1"/>
          </p:nvPr>
        </p:nvSpPr>
        <p:spPr>
          <a:xfrm>
            <a:off x="5138928" y="1338729"/>
            <a:ext cx="4795584" cy="4180542"/>
          </a:xfrm>
        </p:spPr>
        <p:txBody>
          <a:bodyPr vert="horz" lIns="91440" tIns="45720" rIns="91440" bIns="45720" rtlCol="0" anchor="ctr">
            <a:noAutofit/>
          </a:bodyPr>
          <a:lstStyle/>
          <a:p>
            <a:pPr marL="0" indent="0">
              <a:buNone/>
            </a:pPr>
            <a:endParaRPr lang="en-US" sz="1400">
              <a:latin typeface="Century Gothic"/>
              <a:cs typeface="Calibri"/>
            </a:endParaRPr>
          </a:p>
          <a:p>
            <a:r>
              <a:rPr lang="en-US" sz="1400">
                <a:latin typeface="Georgia Pro"/>
              </a:rPr>
              <a:t>Supplies/materials and equipment that will help the all students meet state academic standards. </a:t>
            </a:r>
          </a:p>
          <a:p>
            <a:r>
              <a:rPr lang="en-US" sz="1400">
                <a:latin typeface="Georgia Pro"/>
              </a:rPr>
              <a:t>Tutorials-Core Content Area. </a:t>
            </a:r>
          </a:p>
          <a:p>
            <a:r>
              <a:rPr lang="en-US" sz="1400">
                <a:latin typeface="Georgia Pro"/>
              </a:rPr>
              <a:t>Family Engagement services to help parent help their child at home. Provide assistance to parents of children served by the school or LEA, as appropriate, in understanding such topics as the challenging State academic standards, State and local academic assessments, the requirements of Title I, Part A, and how to monitor a child’s progress and work with educators to improve the achievement of their children.</a:t>
            </a:r>
          </a:p>
          <a:p>
            <a:r>
              <a:rPr lang="en-US" sz="1400">
                <a:latin typeface="Georgia Pro"/>
                <a:cs typeface="Calibri"/>
              </a:rPr>
              <a:t>Professional Development for teachers in the Core Content Areas. </a:t>
            </a:r>
          </a:p>
          <a:p>
            <a:r>
              <a:rPr lang="en-US" sz="1400">
                <a:latin typeface="Georgia Pro"/>
                <a:ea typeface="+mn-lt"/>
                <a:cs typeface="+mn-lt"/>
              </a:rPr>
              <a:t>Educational</a:t>
            </a:r>
            <a:r>
              <a:rPr lang="en-US" sz="1400">
                <a:latin typeface="Georgia Pro"/>
                <a:cs typeface="Calibri"/>
              </a:rPr>
              <a:t> Field Trips.</a:t>
            </a:r>
            <a:endParaRPr lang="en-US" sz="1400">
              <a:latin typeface="Georgia Pro"/>
            </a:endParaRPr>
          </a:p>
          <a:p>
            <a:r>
              <a:rPr lang="en-US" sz="1400">
                <a:latin typeface="Georgia Pro"/>
                <a:cs typeface="Calibri"/>
              </a:rPr>
              <a:t>Supplemental personnel such as Instructional Officer, Dean of Instruction and Strategist. </a:t>
            </a:r>
            <a:endParaRPr lang="en-US" sz="1400">
              <a:latin typeface="Georgia Pro"/>
            </a:endParaRPr>
          </a:p>
          <a:p>
            <a:r>
              <a:rPr lang="en-US" sz="1400">
                <a:latin typeface="Georgia Pro"/>
                <a:cs typeface="Calibri"/>
              </a:rPr>
              <a:t>Online instructional services. </a:t>
            </a:r>
            <a:endParaRPr lang="en-US" sz="1400">
              <a:latin typeface="Georgia Pro"/>
            </a:endParaRPr>
          </a:p>
          <a:p>
            <a:r>
              <a:rPr lang="en-US" sz="1400">
                <a:latin typeface="Georgia Pro"/>
                <a:cs typeface="Calibri"/>
              </a:rPr>
              <a:t>Small equipment for student and teacher use. iPads, Laptops, Eiki Projectors, Apple TVs. </a:t>
            </a:r>
            <a:endParaRPr lang="en-US" sz="1400">
              <a:latin typeface="Georgia Pro"/>
            </a:endParaRPr>
          </a:p>
          <a:p>
            <a:r>
              <a:rPr lang="en-US" sz="1400">
                <a:latin typeface="Georgia Pro"/>
                <a:cs typeface="Calibri"/>
              </a:rPr>
              <a:t>STAAR test workbooks and manipulatives.</a:t>
            </a:r>
            <a:endParaRPr lang="en-US" sz="1400">
              <a:latin typeface="Georgia Pro"/>
            </a:endParaRPr>
          </a:p>
          <a:p>
            <a:endParaRPr lang="en-US" sz="1400">
              <a:cs typeface="Calibri"/>
            </a:endParaRPr>
          </a:p>
        </p:txBody>
      </p:sp>
    </p:spTree>
    <p:extLst>
      <p:ext uri="{BB962C8B-B14F-4D97-AF65-F5344CB8AC3E}">
        <p14:creationId xmlns:p14="http://schemas.microsoft.com/office/powerpoint/2010/main" val="125539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62EA6-F6EC-7E9A-07FF-D84C50BDF775}"/>
              </a:ext>
            </a:extLst>
          </p:cNvPr>
          <p:cNvSpPr>
            <a:spLocks noGrp="1"/>
          </p:cNvSpPr>
          <p:nvPr>
            <p:ph type="title"/>
          </p:nvPr>
        </p:nvSpPr>
        <p:spPr>
          <a:xfrm>
            <a:off x="1123356" y="1188637"/>
            <a:ext cx="9984615" cy="1597228"/>
          </a:xfrm>
        </p:spPr>
        <p:txBody>
          <a:bodyPr>
            <a:normAutofit/>
          </a:bodyPr>
          <a:lstStyle/>
          <a:p>
            <a:r>
              <a:rPr lang="en-US" sz="5100">
                <a:latin typeface="Georgia Pro"/>
                <a:cs typeface="Calibri Light"/>
              </a:rPr>
              <a:t>Requirements for using Title I Part A Funds</a:t>
            </a:r>
            <a:endParaRPr lang="en-US" sz="5100">
              <a:latin typeface="Georgia Pro"/>
            </a:endParaRPr>
          </a:p>
        </p:txBody>
      </p:sp>
      <p:pic>
        <p:nvPicPr>
          <p:cNvPr id="5" name="Picture 4" descr="Exclamation mark on a yellow background">
            <a:extLst>
              <a:ext uri="{FF2B5EF4-FFF2-40B4-BE49-F238E27FC236}">
                <a16:creationId xmlns:a16="http://schemas.microsoft.com/office/drawing/2014/main" id="{8D3D99F8-4118-9849-3BB2-67AB94703018}"/>
              </a:ext>
            </a:extLst>
          </p:cNvPr>
          <p:cNvPicPr>
            <a:picLocks noChangeAspect="1"/>
          </p:cNvPicPr>
          <p:nvPr/>
        </p:nvPicPr>
        <p:blipFill rotWithShape="1">
          <a:blip r:embed="rId2"/>
          <a:srcRect l="23930" r="10862" b="4"/>
          <a:stretch/>
        </p:blipFill>
        <p:spPr>
          <a:xfrm>
            <a:off x="1704300" y="3018327"/>
            <a:ext cx="2372099" cy="2728198"/>
          </a:xfrm>
          <a:prstGeom prst="rect">
            <a:avLst/>
          </a:prstGeom>
        </p:spPr>
      </p:pic>
      <p:sp>
        <p:nvSpPr>
          <p:cNvPr id="3" name="Content Placeholder 2">
            <a:extLst>
              <a:ext uri="{FF2B5EF4-FFF2-40B4-BE49-F238E27FC236}">
                <a16:creationId xmlns:a16="http://schemas.microsoft.com/office/drawing/2014/main" id="{0B70D06D-2AC9-59EE-27E6-E9021BF57596}"/>
              </a:ext>
            </a:extLst>
          </p:cNvPr>
          <p:cNvSpPr>
            <a:spLocks noGrp="1"/>
          </p:cNvSpPr>
          <p:nvPr>
            <p:ph idx="1"/>
          </p:nvPr>
        </p:nvSpPr>
        <p:spPr>
          <a:xfrm>
            <a:off x="5195354" y="1983200"/>
            <a:ext cx="4827728" cy="4006860"/>
          </a:xfrm>
        </p:spPr>
        <p:txBody>
          <a:bodyPr vert="horz" lIns="91440" tIns="45720" rIns="91440" bIns="45720" rtlCol="0" anchor="t">
            <a:noAutofit/>
          </a:bodyPr>
          <a:lstStyle/>
          <a:p>
            <a:r>
              <a:rPr lang="en-US" sz="1200">
                <a:latin typeface="Georgia Pro"/>
              </a:rPr>
              <a:t>The campus in question must be a Title I, Part A campus. </a:t>
            </a:r>
            <a:endParaRPr lang="en-US" sz="1200">
              <a:latin typeface="Georgia Pro"/>
              <a:cs typeface="Calibri" panose="020F0502020204030204"/>
            </a:endParaRPr>
          </a:p>
          <a:p>
            <a:r>
              <a:rPr lang="en-US" sz="1200">
                <a:latin typeface="Georgia Pro"/>
              </a:rPr>
              <a:t>The LEA must have a valid Supplement Not Supplant methodology for allocating State and local funds, or Statement of Exemption.  </a:t>
            </a:r>
          </a:p>
          <a:p>
            <a:r>
              <a:rPr lang="en-US" sz="1200">
                <a:latin typeface="Georgia Pro"/>
              </a:rPr>
              <a:t>The LEA must ensure that activities and/or resources are: </a:t>
            </a:r>
          </a:p>
          <a:p>
            <a:pPr lvl="1">
              <a:buFont typeface="Courier New" panose="020B0604020202020204" pitchFamily="34" charset="0"/>
              <a:buChar char="o"/>
            </a:pPr>
            <a:r>
              <a:rPr lang="en-US" sz="1200">
                <a:latin typeface="Georgia Pro"/>
              </a:rPr>
              <a:t>Identified in the  Comprehensive Needs Assessment;</a:t>
            </a:r>
          </a:p>
          <a:p>
            <a:pPr lvl="1">
              <a:buFont typeface="Courier New" panose="020B0604020202020204" pitchFamily="34" charset="0"/>
              <a:buChar char="o"/>
            </a:pPr>
            <a:r>
              <a:rPr lang="en-US" sz="1200">
                <a:latin typeface="Georgia Pro"/>
              </a:rPr>
              <a:t>Included in the Campus Improvement Plan (the plan must address how the activity/resources identified will be evaluated and how the needs of students  at risk of no meeting state standards are being met;</a:t>
            </a:r>
          </a:p>
          <a:p>
            <a:pPr lvl="1">
              <a:buFont typeface="Courier New" panose="020B0604020202020204" pitchFamily="34" charset="0"/>
              <a:buChar char="o"/>
            </a:pPr>
            <a:r>
              <a:rPr lang="en-US" sz="1200">
                <a:latin typeface="Georgia Pro"/>
              </a:rPr>
              <a:t>Reasonable;</a:t>
            </a:r>
          </a:p>
          <a:p>
            <a:pPr lvl="1">
              <a:buFont typeface="Courier New" panose="020B0604020202020204" pitchFamily="34" charset="0"/>
              <a:buChar char="o"/>
            </a:pPr>
            <a:r>
              <a:rPr lang="en-US" sz="1200">
                <a:latin typeface="Georgia Pro"/>
              </a:rPr>
              <a:t>Necessary to carry out the intent and purpose of the Title I Part A Program;</a:t>
            </a:r>
          </a:p>
          <a:p>
            <a:pPr lvl="1">
              <a:buFont typeface="Courier New" panose="020B0604020202020204" pitchFamily="34" charset="0"/>
              <a:buChar char="o"/>
            </a:pPr>
            <a:r>
              <a:rPr lang="en-US" sz="1200">
                <a:latin typeface="Georgia Pro"/>
              </a:rPr>
              <a:t>Allocable and allowable under Title I, Part A.</a:t>
            </a:r>
          </a:p>
          <a:p>
            <a:r>
              <a:rPr lang="en-US" sz="1200">
                <a:latin typeface="Georgia Pro"/>
              </a:rPr>
              <a:t>The LEA must ensure that the expenditure(s) meet all EDGAR requirements.</a:t>
            </a:r>
          </a:p>
          <a:p>
            <a:r>
              <a:rPr lang="en-US" sz="1200">
                <a:latin typeface="Georgia Pro"/>
              </a:rPr>
              <a:t>The LEA must ensure that all district policies and procedures are followed.</a:t>
            </a:r>
          </a:p>
          <a:p>
            <a:endParaRPr lang="en-US" sz="900">
              <a:ea typeface="Calibri" panose="020F0502020204030204"/>
              <a:cs typeface="Calibri"/>
            </a:endParaRPr>
          </a:p>
        </p:txBody>
      </p:sp>
    </p:spTree>
    <p:extLst>
      <p:ext uri="{BB962C8B-B14F-4D97-AF65-F5344CB8AC3E}">
        <p14:creationId xmlns:p14="http://schemas.microsoft.com/office/powerpoint/2010/main" val="96353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C39F-FB91-C6D1-8956-AF5FB5F7481E}"/>
              </a:ext>
            </a:extLst>
          </p:cNvPr>
          <p:cNvSpPr>
            <a:spLocks noGrp="1"/>
          </p:cNvSpPr>
          <p:nvPr>
            <p:ph type="title"/>
          </p:nvPr>
        </p:nvSpPr>
        <p:spPr>
          <a:xfrm>
            <a:off x="838200" y="365125"/>
            <a:ext cx="10505161" cy="1346439"/>
          </a:xfrm>
        </p:spPr>
        <p:txBody>
          <a:bodyPr>
            <a:normAutofit/>
          </a:bodyPr>
          <a:lstStyle/>
          <a:p>
            <a:r>
              <a:rPr lang="en-US" sz="4800">
                <a:latin typeface="Georgia Pro"/>
                <a:cs typeface="Calibri Light"/>
              </a:rPr>
              <a:t>What is Currently in Place at DISD</a:t>
            </a:r>
            <a:endParaRPr lang="en-US" sz="4800">
              <a:latin typeface="Georgia Pro"/>
            </a:endParaRPr>
          </a:p>
        </p:txBody>
      </p:sp>
      <p:graphicFrame>
        <p:nvGraphicFramePr>
          <p:cNvPr id="4" name="Content Placeholder 3">
            <a:extLst>
              <a:ext uri="{FF2B5EF4-FFF2-40B4-BE49-F238E27FC236}">
                <a16:creationId xmlns:a16="http://schemas.microsoft.com/office/drawing/2014/main" id="{628F1FD6-D154-78C9-A4D7-93C6892D7DB6}"/>
              </a:ext>
            </a:extLst>
          </p:cNvPr>
          <p:cNvGraphicFramePr>
            <a:graphicFrameLocks noGrp="1"/>
          </p:cNvGraphicFramePr>
          <p:nvPr>
            <p:ph idx="1"/>
            <p:extLst>
              <p:ext uri="{D42A27DB-BD31-4B8C-83A1-F6EECF244321}">
                <p14:modId xmlns:p14="http://schemas.microsoft.com/office/powerpoint/2010/main" val="1857417326"/>
              </p:ext>
            </p:extLst>
          </p:nvPr>
        </p:nvGraphicFramePr>
        <p:xfrm>
          <a:off x="3565585" y="1495245"/>
          <a:ext cx="5039850" cy="5191753"/>
        </p:xfrm>
        <a:graphic>
          <a:graphicData uri="http://schemas.openxmlformats.org/drawingml/2006/table">
            <a:tbl>
              <a:tblPr firstRow="1" bandRow="1">
                <a:tableStyleId>{BC89EF96-8CEA-46FF-86C4-4CE0E7609802}</a:tableStyleId>
              </a:tblPr>
              <a:tblGrid>
                <a:gridCol w="3380153">
                  <a:extLst>
                    <a:ext uri="{9D8B030D-6E8A-4147-A177-3AD203B41FA5}">
                      <a16:colId xmlns:a16="http://schemas.microsoft.com/office/drawing/2014/main" val="4262470182"/>
                    </a:ext>
                  </a:extLst>
                </a:gridCol>
                <a:gridCol w="1659697">
                  <a:extLst>
                    <a:ext uri="{9D8B030D-6E8A-4147-A177-3AD203B41FA5}">
                      <a16:colId xmlns:a16="http://schemas.microsoft.com/office/drawing/2014/main" val="3826393055"/>
                    </a:ext>
                  </a:extLst>
                </a:gridCol>
              </a:tblGrid>
              <a:tr h="370840">
                <a:tc>
                  <a:txBody>
                    <a:bodyPr/>
                    <a:lstStyle/>
                    <a:p>
                      <a:r>
                        <a:rPr lang="en-US" b="0"/>
                        <a:t>2023-2024 Entitlement</a:t>
                      </a:r>
                    </a:p>
                  </a:txBody>
                  <a:tcPr/>
                </a:tc>
                <a:tc>
                  <a:txBody>
                    <a:bodyPr/>
                    <a:lstStyle/>
                    <a:p>
                      <a:pPr lvl="0" algn="r">
                        <a:buNone/>
                      </a:pPr>
                      <a:r>
                        <a:rPr lang="en-US" b="0"/>
                        <a:t>9,625,712</a:t>
                      </a:r>
                    </a:p>
                  </a:txBody>
                  <a:tcPr/>
                </a:tc>
                <a:extLst>
                  <a:ext uri="{0D108BD9-81ED-4DB2-BD59-A6C34878D82A}">
                    <a16:rowId xmlns:a16="http://schemas.microsoft.com/office/drawing/2014/main" val="743866238"/>
                  </a:ext>
                </a:extLst>
              </a:tr>
              <a:tr h="370839">
                <a:tc>
                  <a:txBody>
                    <a:bodyPr/>
                    <a:lstStyle/>
                    <a:p>
                      <a:pPr lvl="0">
                        <a:buNone/>
                      </a:pPr>
                      <a:r>
                        <a:rPr lang="en-US" sz="1800" b="0" i="0" u="none" strike="noStrike" noProof="0">
                          <a:solidFill>
                            <a:srgbClr val="000000"/>
                          </a:solidFill>
                          <a:latin typeface="Calibri"/>
                        </a:rPr>
                        <a:t>2022-2023 Carryover</a:t>
                      </a:r>
                      <a:endParaRPr lang="en-US"/>
                    </a:p>
                  </a:txBody>
                  <a:tcPr/>
                </a:tc>
                <a:tc>
                  <a:txBody>
                    <a:bodyPr/>
                    <a:lstStyle/>
                    <a:p>
                      <a:pPr lvl="0" algn="r">
                        <a:buNone/>
                      </a:pPr>
                      <a:r>
                        <a:rPr lang="en-US" b="0"/>
                        <a:t>1,370,709</a:t>
                      </a:r>
                    </a:p>
                  </a:txBody>
                  <a:tcPr/>
                </a:tc>
                <a:extLst>
                  <a:ext uri="{0D108BD9-81ED-4DB2-BD59-A6C34878D82A}">
                    <a16:rowId xmlns:a16="http://schemas.microsoft.com/office/drawing/2014/main" val="2005655299"/>
                  </a:ext>
                </a:extLst>
              </a:tr>
              <a:tr h="370840">
                <a:tc>
                  <a:txBody>
                    <a:bodyPr/>
                    <a:lstStyle/>
                    <a:p>
                      <a:r>
                        <a:rPr lang="en-US"/>
                        <a:t>Indirect Cost</a:t>
                      </a:r>
                    </a:p>
                  </a:txBody>
                  <a:tcPr/>
                </a:tc>
                <a:tc>
                  <a:txBody>
                    <a:bodyPr/>
                    <a:lstStyle/>
                    <a:p>
                      <a:pPr algn="r"/>
                      <a:r>
                        <a:rPr lang="en-US"/>
                        <a:t>(429,238)</a:t>
                      </a:r>
                    </a:p>
                  </a:txBody>
                  <a:tcPr/>
                </a:tc>
                <a:extLst>
                  <a:ext uri="{0D108BD9-81ED-4DB2-BD59-A6C34878D82A}">
                    <a16:rowId xmlns:a16="http://schemas.microsoft.com/office/drawing/2014/main" val="3956712140"/>
                  </a:ext>
                </a:extLst>
              </a:tr>
              <a:tr h="370840">
                <a:tc>
                  <a:txBody>
                    <a:bodyPr/>
                    <a:lstStyle/>
                    <a:p>
                      <a:r>
                        <a:rPr lang="en-US" b="1"/>
                        <a:t>Estimated Grand Total</a:t>
                      </a:r>
                    </a:p>
                  </a:txBody>
                  <a:tcPr/>
                </a:tc>
                <a:tc>
                  <a:txBody>
                    <a:bodyPr/>
                    <a:lstStyle/>
                    <a:p>
                      <a:pPr lvl="0" algn="r">
                        <a:buNone/>
                      </a:pPr>
                      <a:r>
                        <a:rPr lang="en-US" b="1"/>
                        <a:t>10,567,183</a:t>
                      </a:r>
                    </a:p>
                  </a:txBody>
                  <a:tcPr/>
                </a:tc>
                <a:extLst>
                  <a:ext uri="{0D108BD9-81ED-4DB2-BD59-A6C34878D82A}">
                    <a16:rowId xmlns:a16="http://schemas.microsoft.com/office/drawing/2014/main" val="2146608003"/>
                  </a:ext>
                </a:extLst>
              </a:tr>
              <a:tr h="370840">
                <a:tc>
                  <a:txBody>
                    <a:bodyPr/>
                    <a:lstStyle/>
                    <a:p>
                      <a:r>
                        <a:rPr lang="en-US"/>
                        <a:t>Salaries</a:t>
                      </a:r>
                    </a:p>
                  </a:txBody>
                  <a:tcPr/>
                </a:tc>
                <a:tc>
                  <a:txBody>
                    <a:bodyPr/>
                    <a:lstStyle/>
                    <a:p>
                      <a:pPr algn="r"/>
                      <a:r>
                        <a:rPr lang="en-US"/>
                        <a:t>9,095,410</a:t>
                      </a:r>
                    </a:p>
                  </a:txBody>
                  <a:tcPr/>
                </a:tc>
                <a:extLst>
                  <a:ext uri="{0D108BD9-81ED-4DB2-BD59-A6C34878D82A}">
                    <a16:rowId xmlns:a16="http://schemas.microsoft.com/office/drawing/2014/main" val="3412654367"/>
                  </a:ext>
                </a:extLst>
              </a:tr>
              <a:tr h="370839">
                <a:tc>
                  <a:txBody>
                    <a:bodyPr/>
                    <a:lstStyle/>
                    <a:p>
                      <a:pPr lvl="0">
                        <a:buNone/>
                      </a:pPr>
                      <a:r>
                        <a:rPr lang="en-US"/>
                        <a:t>Federal Programs Dept/Part-Time</a:t>
                      </a:r>
                    </a:p>
                  </a:txBody>
                  <a:tcPr/>
                </a:tc>
                <a:tc>
                  <a:txBody>
                    <a:bodyPr/>
                    <a:lstStyle/>
                    <a:p>
                      <a:pPr lvl="0" algn="r">
                        <a:buNone/>
                      </a:pPr>
                      <a:r>
                        <a:rPr lang="en-US"/>
                        <a:t>221,511</a:t>
                      </a:r>
                    </a:p>
                  </a:txBody>
                  <a:tcPr/>
                </a:tc>
                <a:extLst>
                  <a:ext uri="{0D108BD9-81ED-4DB2-BD59-A6C34878D82A}">
                    <a16:rowId xmlns:a16="http://schemas.microsoft.com/office/drawing/2014/main" val="1907731503"/>
                  </a:ext>
                </a:extLst>
              </a:tr>
              <a:tr h="370838">
                <a:tc>
                  <a:txBody>
                    <a:bodyPr/>
                    <a:lstStyle/>
                    <a:p>
                      <a:pPr lvl="0">
                        <a:buNone/>
                      </a:pPr>
                      <a:r>
                        <a:rPr lang="en-US"/>
                        <a:t>Summer School Program</a:t>
                      </a:r>
                    </a:p>
                  </a:txBody>
                  <a:tcPr/>
                </a:tc>
                <a:tc>
                  <a:txBody>
                    <a:bodyPr/>
                    <a:lstStyle/>
                    <a:p>
                      <a:pPr lvl="0" algn="r">
                        <a:buNone/>
                      </a:pPr>
                      <a:r>
                        <a:rPr lang="en-US"/>
                        <a:t>680,736</a:t>
                      </a:r>
                    </a:p>
                  </a:txBody>
                  <a:tcPr/>
                </a:tc>
                <a:extLst>
                  <a:ext uri="{0D108BD9-81ED-4DB2-BD59-A6C34878D82A}">
                    <a16:rowId xmlns:a16="http://schemas.microsoft.com/office/drawing/2014/main" val="3230291559"/>
                  </a:ext>
                </a:extLst>
              </a:tr>
              <a:tr h="370840">
                <a:tc>
                  <a:txBody>
                    <a:bodyPr/>
                    <a:lstStyle/>
                    <a:p>
                      <a:r>
                        <a:rPr lang="en-US"/>
                        <a:t>Black Board Connect</a:t>
                      </a:r>
                    </a:p>
                  </a:txBody>
                  <a:tcPr/>
                </a:tc>
                <a:tc>
                  <a:txBody>
                    <a:bodyPr/>
                    <a:lstStyle/>
                    <a:p>
                      <a:pPr algn="r"/>
                      <a:r>
                        <a:rPr lang="en-US"/>
                        <a:t>26,316</a:t>
                      </a:r>
                    </a:p>
                  </a:txBody>
                  <a:tcPr/>
                </a:tc>
                <a:extLst>
                  <a:ext uri="{0D108BD9-81ED-4DB2-BD59-A6C34878D82A}">
                    <a16:rowId xmlns:a16="http://schemas.microsoft.com/office/drawing/2014/main" val="5058536"/>
                  </a:ext>
                </a:extLst>
              </a:tr>
              <a:tr h="370840">
                <a:tc>
                  <a:txBody>
                    <a:bodyPr/>
                    <a:lstStyle/>
                    <a:p>
                      <a:r>
                        <a:rPr lang="en-US"/>
                        <a:t>Rivas After School Camp</a:t>
                      </a:r>
                    </a:p>
                  </a:txBody>
                  <a:tcPr/>
                </a:tc>
                <a:tc>
                  <a:txBody>
                    <a:bodyPr/>
                    <a:lstStyle/>
                    <a:p>
                      <a:pPr algn="r"/>
                      <a:r>
                        <a:rPr lang="en-US"/>
                        <a:t>15,000</a:t>
                      </a:r>
                    </a:p>
                  </a:txBody>
                  <a:tcPr/>
                </a:tc>
                <a:extLst>
                  <a:ext uri="{0D108BD9-81ED-4DB2-BD59-A6C34878D82A}">
                    <a16:rowId xmlns:a16="http://schemas.microsoft.com/office/drawing/2014/main" val="657208678"/>
                  </a:ext>
                </a:extLst>
              </a:tr>
              <a:tr h="370840">
                <a:tc>
                  <a:txBody>
                    <a:bodyPr/>
                    <a:lstStyle/>
                    <a:p>
                      <a:r>
                        <a:rPr lang="en-US"/>
                        <a:t>Foster Care Transportation</a:t>
                      </a:r>
                    </a:p>
                  </a:txBody>
                  <a:tcPr/>
                </a:tc>
                <a:tc>
                  <a:txBody>
                    <a:bodyPr/>
                    <a:lstStyle/>
                    <a:p>
                      <a:pPr algn="r"/>
                      <a:r>
                        <a:rPr lang="en-US"/>
                        <a:t>10,000</a:t>
                      </a:r>
                    </a:p>
                  </a:txBody>
                  <a:tcPr/>
                </a:tc>
                <a:extLst>
                  <a:ext uri="{0D108BD9-81ED-4DB2-BD59-A6C34878D82A}">
                    <a16:rowId xmlns:a16="http://schemas.microsoft.com/office/drawing/2014/main" val="3670239935"/>
                  </a:ext>
                </a:extLst>
              </a:tr>
              <a:tr h="370840">
                <a:tc>
                  <a:txBody>
                    <a:bodyPr/>
                    <a:lstStyle/>
                    <a:p>
                      <a:r>
                        <a:rPr lang="en-US"/>
                        <a:t>Homeless</a:t>
                      </a:r>
                    </a:p>
                  </a:txBody>
                  <a:tcPr/>
                </a:tc>
                <a:tc>
                  <a:txBody>
                    <a:bodyPr/>
                    <a:lstStyle/>
                    <a:p>
                      <a:pPr algn="r"/>
                      <a:r>
                        <a:rPr lang="en-US"/>
                        <a:t>10,070</a:t>
                      </a:r>
                    </a:p>
                  </a:txBody>
                  <a:tcPr/>
                </a:tc>
                <a:extLst>
                  <a:ext uri="{0D108BD9-81ED-4DB2-BD59-A6C34878D82A}">
                    <a16:rowId xmlns:a16="http://schemas.microsoft.com/office/drawing/2014/main" val="2304302116"/>
                  </a:ext>
                </a:extLst>
              </a:tr>
              <a:tr h="370839">
                <a:tc>
                  <a:txBody>
                    <a:bodyPr/>
                    <a:lstStyle/>
                    <a:p>
                      <a:pPr lvl="0">
                        <a:buNone/>
                      </a:pPr>
                      <a:r>
                        <a:rPr lang="en-US"/>
                        <a:t>Parental Involvement Dept.</a:t>
                      </a:r>
                    </a:p>
                  </a:txBody>
                  <a:tcPr/>
                </a:tc>
                <a:tc>
                  <a:txBody>
                    <a:bodyPr/>
                    <a:lstStyle/>
                    <a:p>
                      <a:pPr lvl="0" algn="r">
                        <a:buNone/>
                      </a:pPr>
                      <a:r>
                        <a:rPr lang="en-US"/>
                        <a:t>154,118</a:t>
                      </a:r>
                    </a:p>
                  </a:txBody>
                  <a:tcPr/>
                </a:tc>
                <a:extLst>
                  <a:ext uri="{0D108BD9-81ED-4DB2-BD59-A6C34878D82A}">
                    <a16:rowId xmlns:a16="http://schemas.microsoft.com/office/drawing/2014/main" val="1520753748"/>
                  </a:ext>
                </a:extLst>
              </a:tr>
              <a:tr h="370839">
                <a:tc>
                  <a:txBody>
                    <a:bodyPr/>
                    <a:lstStyle/>
                    <a:p>
                      <a:pPr lvl="0">
                        <a:buNone/>
                      </a:pPr>
                      <a:r>
                        <a:rPr lang="en-US"/>
                        <a:t>Campus Allocations</a:t>
                      </a:r>
                    </a:p>
                  </a:txBody>
                  <a:tcPr/>
                </a:tc>
                <a:tc>
                  <a:txBody>
                    <a:bodyPr/>
                    <a:lstStyle/>
                    <a:p>
                      <a:pPr lvl="0" algn="r">
                        <a:buNone/>
                      </a:pPr>
                      <a:r>
                        <a:rPr lang="en-US"/>
                        <a:t>354,022</a:t>
                      </a:r>
                    </a:p>
                  </a:txBody>
                  <a:tcPr/>
                </a:tc>
                <a:extLst>
                  <a:ext uri="{0D108BD9-81ED-4DB2-BD59-A6C34878D82A}">
                    <a16:rowId xmlns:a16="http://schemas.microsoft.com/office/drawing/2014/main" val="3464035545"/>
                  </a:ext>
                </a:extLst>
              </a:tr>
              <a:tr h="370839">
                <a:tc>
                  <a:txBody>
                    <a:bodyPr/>
                    <a:lstStyle/>
                    <a:p>
                      <a:pPr lvl="0">
                        <a:buNone/>
                      </a:pPr>
                      <a:r>
                        <a:rPr lang="en-US" b="1"/>
                        <a:t>Total Expenditures</a:t>
                      </a:r>
                    </a:p>
                  </a:txBody>
                  <a:tcPr/>
                </a:tc>
                <a:tc>
                  <a:txBody>
                    <a:bodyPr/>
                    <a:lstStyle/>
                    <a:p>
                      <a:pPr lvl="0" algn="r">
                        <a:buNone/>
                      </a:pPr>
                      <a:r>
                        <a:rPr lang="en-US" b="1"/>
                        <a:t>10,567,183</a:t>
                      </a:r>
                    </a:p>
                  </a:txBody>
                  <a:tcPr/>
                </a:tc>
                <a:extLst>
                  <a:ext uri="{0D108BD9-81ED-4DB2-BD59-A6C34878D82A}">
                    <a16:rowId xmlns:a16="http://schemas.microsoft.com/office/drawing/2014/main" val="2341326202"/>
                  </a:ext>
                </a:extLst>
              </a:tr>
            </a:tbl>
          </a:graphicData>
        </a:graphic>
      </p:graphicFrame>
    </p:spTree>
    <p:extLst>
      <p:ext uri="{BB962C8B-B14F-4D97-AF65-F5344CB8AC3E}">
        <p14:creationId xmlns:p14="http://schemas.microsoft.com/office/powerpoint/2010/main" val="337249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4872A-BFDE-8FFA-E747-F7273D35CD7C}"/>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Title II Part A Supporting Effective Instruction</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May be an image of ‎2 people, people studying and ‎text that says '‎Look who got caught ferociously implementing Goal MR. EUGENIO DE LA GARZA, 8TH GR. SS SAUCEDA MIDDLE SCHOOL AGGRESSIVE MONITORING EXIT TICKETS NOSHON NICE WORK اשע ON GLO GOVER 1825 Poli EMI WOD: Nelicy ISM to Cancel or Voil ACTIVATE ANCHOR CHART GOAL 1:FOCUS ONSTUDENT SUCCESS PROCESSING TOOL Nuly‎'‎‎">
            <a:extLst>
              <a:ext uri="{FF2B5EF4-FFF2-40B4-BE49-F238E27FC236}">
                <a16:creationId xmlns:a16="http://schemas.microsoft.com/office/drawing/2014/main" id="{C3299993-A22F-DC23-D36A-F95361D4579E}"/>
              </a:ext>
            </a:extLst>
          </p:cNvPr>
          <p:cNvPicPr>
            <a:picLocks noGrp="1" noChangeAspect="1"/>
          </p:cNvPicPr>
          <p:nvPr>
            <p:ph idx="1"/>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540958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1701</Words>
  <Application>Microsoft Office PowerPoint</Application>
  <PresentationFormat>Widescreen</PresentationFormat>
  <Paragraphs>423</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Cambria</vt:lpstr>
      <vt:lpstr>Century Gothic</vt:lpstr>
      <vt:lpstr>Courier New</vt:lpstr>
      <vt:lpstr>Georgia Pro</vt:lpstr>
      <vt:lpstr>Segoe UI</vt:lpstr>
      <vt:lpstr>office theme</vt:lpstr>
      <vt:lpstr>ESSA Title I Part A – Improving Basic Programs Title II Part A – Supporting Effective Instruction  Title IV Part A – Student Support and Academic Enrichment Meaningful Consultation</vt:lpstr>
      <vt:lpstr>PowerPoint Presentation</vt:lpstr>
      <vt:lpstr>ESSA Committee</vt:lpstr>
      <vt:lpstr>Title I Part A Intent and Purpose</vt:lpstr>
      <vt:lpstr>General Campus Allocation Rules</vt:lpstr>
      <vt:lpstr>Allowable Costs</vt:lpstr>
      <vt:lpstr>Requirements for using Title I Part A Funds</vt:lpstr>
      <vt:lpstr>What is Currently in Place at DISD</vt:lpstr>
      <vt:lpstr>Title II Part A Supporting Effective Instruction</vt:lpstr>
      <vt:lpstr>The Purpose of Title II Part A</vt:lpstr>
      <vt:lpstr>Intent</vt:lpstr>
      <vt:lpstr>Areas of Focus</vt:lpstr>
      <vt:lpstr>Supplement Not Supplant</vt:lpstr>
      <vt:lpstr>Recruiting and Retaining Effective Teachers and Principals </vt:lpstr>
      <vt:lpstr>Professional Development</vt:lpstr>
      <vt:lpstr>Examples of Professional Development</vt:lpstr>
      <vt:lpstr>What is Currently in Place at DISD</vt:lpstr>
      <vt:lpstr>Title IV Part A - Intent</vt:lpstr>
      <vt:lpstr>Title IV Requirements</vt:lpstr>
      <vt:lpstr>Supplemental not Supplant Requirement</vt:lpstr>
      <vt:lpstr>LEA (District) Requirements</vt:lpstr>
      <vt:lpstr>Plan for Implementation</vt:lpstr>
      <vt:lpstr>Well Rounded Education</vt:lpstr>
      <vt:lpstr>Strategies for Cultivating Well-Rounded Education</vt:lpstr>
      <vt:lpstr>The Benefits of Well-Rounded Education</vt:lpstr>
      <vt:lpstr>Examples of Well-Rounded Education Programs</vt:lpstr>
      <vt:lpstr>Sample Programs for Holistic Student Development</vt:lpstr>
      <vt:lpstr>The Future Impact of Well – Rounded Education</vt:lpstr>
      <vt:lpstr>Safe and Healthy Students</vt:lpstr>
      <vt:lpstr>Strategies for Promoting Student Safety and Well Being</vt:lpstr>
      <vt:lpstr>Importance of Safe and Healthy School Environments</vt:lpstr>
      <vt:lpstr>Impact of Safe and Healthy School Environments</vt:lpstr>
      <vt:lpstr>Strategies for Creating Safe and Healthy School Environment</vt:lpstr>
      <vt:lpstr>Effective Use of technology</vt:lpstr>
      <vt:lpstr>Effective Use of Funds</vt:lpstr>
      <vt:lpstr>Benefits of Effective Use in Technology</vt:lpstr>
      <vt:lpstr>Allowable Use of Funds</vt:lpstr>
      <vt:lpstr>2023-2024 Title IV Funding Distribution for Donna ISD</vt:lpstr>
      <vt:lpstr>Questions/Concerns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LYNETTE CARDOZA</dc:creator>
  <cp:lastModifiedBy>LYNETTE CARDOZA</cp:lastModifiedBy>
  <cp:revision>3</cp:revision>
  <dcterms:created xsi:type="dcterms:W3CDTF">2024-01-24T17:47:45Z</dcterms:created>
  <dcterms:modified xsi:type="dcterms:W3CDTF">2024-08-20T15:26:28Z</dcterms:modified>
</cp:coreProperties>
</file>